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1"/>
  </p:notesMasterIdLst>
  <p:handoutMasterIdLst>
    <p:handoutMasterId r:id="rId22"/>
  </p:handoutMasterIdLst>
  <p:sldIdLst>
    <p:sldId id="256" r:id="rId5"/>
    <p:sldId id="270" r:id="rId6"/>
    <p:sldId id="288" r:id="rId7"/>
    <p:sldId id="271" r:id="rId8"/>
    <p:sldId id="272" r:id="rId9"/>
    <p:sldId id="281" r:id="rId10"/>
    <p:sldId id="273" r:id="rId11"/>
    <p:sldId id="283" r:id="rId12"/>
    <p:sldId id="268" r:id="rId13"/>
    <p:sldId id="284" r:id="rId14"/>
    <p:sldId id="286" r:id="rId15"/>
    <p:sldId id="275" r:id="rId16"/>
    <p:sldId id="277" r:id="rId17"/>
    <p:sldId id="274" r:id="rId18"/>
    <p:sldId id="278" r:id="rId19"/>
    <p:sldId id="267"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917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6" autoAdjust="0"/>
    <p:restoredTop sz="94641" autoAdjust="0"/>
  </p:normalViewPr>
  <p:slideViewPr>
    <p:cSldViewPr snapToGrid="0">
      <p:cViewPr varScale="1">
        <p:scale>
          <a:sx n="86" d="100"/>
          <a:sy n="86" d="100"/>
        </p:scale>
        <p:origin x="248" y="776"/>
      </p:cViewPr>
      <p:guideLst>
        <p:guide orient="horz" pos="2160"/>
        <p:guide pos="3840"/>
      </p:guideLst>
    </p:cSldViewPr>
  </p:slideViewPr>
  <p:notesTextViewPr>
    <p:cViewPr>
      <p:scale>
        <a:sx n="1" d="1"/>
        <a:sy n="1" d="1"/>
      </p:scale>
      <p:origin x="0" y="0"/>
    </p:cViewPr>
  </p:notesTextViewPr>
  <p:notesViewPr>
    <p:cSldViewPr snapToGrid="0">
      <p:cViewPr varScale="1">
        <p:scale>
          <a:sx n="68" d="100"/>
          <a:sy n="68" d="100"/>
        </p:scale>
        <p:origin x="3288" y="32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703FB87-790C-4850-A90C-12C5FF4B94D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8127921-F9C4-44F3-AC5F-130B6A406C0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E59275-AFE1-4999-B78A-D0D76B9F2B0B}" type="datetimeFigureOut">
              <a:rPr lang="en-US" smtClean="0"/>
              <a:t>10/16/23</a:t>
            </a:fld>
            <a:endParaRPr lang="en-US" dirty="0"/>
          </a:p>
        </p:txBody>
      </p:sp>
      <p:sp>
        <p:nvSpPr>
          <p:cNvPr id="4" name="Footer Placeholder 3">
            <a:extLst>
              <a:ext uri="{FF2B5EF4-FFF2-40B4-BE49-F238E27FC236}">
                <a16:creationId xmlns:a16="http://schemas.microsoft.com/office/drawing/2014/main" id="{4765E047-F1CB-4066-A459-9EDC95F2E6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8A77EF5-5277-4BAF-8BB4-2E02103988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668C69-0C3E-40A2-B4A0-B2C8B71D8E3A}" type="slidenum">
              <a:rPr lang="en-US" smtClean="0"/>
              <a:t>‹#›</a:t>
            </a:fld>
            <a:endParaRPr lang="en-US" dirty="0"/>
          </a:p>
        </p:txBody>
      </p:sp>
    </p:spTree>
    <p:extLst>
      <p:ext uri="{BB962C8B-B14F-4D97-AF65-F5344CB8AC3E}">
        <p14:creationId xmlns:p14="http://schemas.microsoft.com/office/powerpoint/2010/main" val="2051586278"/>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jpeg>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8.jpe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jpeg>
</file>

<file path=ppt/media/image39.jpeg>
</file>

<file path=ppt/media/image4.png>
</file>

<file path=ppt/media/image40.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ADD7A-FE61-48EE-BE0E-8546E5401374}" type="datetimeFigureOut">
              <a:rPr lang="en-US" smtClean="0"/>
              <a:t>10/16/23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000EEB-8338-48D7-8EE8-EE0082EF7602}" type="slidenum">
              <a:rPr lang="en-US" smtClean="0"/>
              <a:t>‹#›</a:t>
            </a:fld>
            <a:endParaRPr lang="en-US" dirty="0"/>
          </a:p>
        </p:txBody>
      </p:sp>
    </p:spTree>
    <p:extLst>
      <p:ext uri="{BB962C8B-B14F-4D97-AF65-F5344CB8AC3E}">
        <p14:creationId xmlns:p14="http://schemas.microsoft.com/office/powerpoint/2010/main" val="3767770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a:t>
            </a:fld>
            <a:endParaRPr lang="en-US" dirty="0"/>
          </a:p>
        </p:txBody>
      </p:sp>
    </p:spTree>
    <p:extLst>
      <p:ext uri="{BB962C8B-B14F-4D97-AF65-F5344CB8AC3E}">
        <p14:creationId xmlns:p14="http://schemas.microsoft.com/office/powerpoint/2010/main" val="4005338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9</a:t>
            </a:fld>
            <a:endParaRPr lang="en-US" dirty="0"/>
          </a:p>
        </p:txBody>
      </p:sp>
    </p:spTree>
    <p:extLst>
      <p:ext uri="{BB962C8B-B14F-4D97-AF65-F5344CB8AC3E}">
        <p14:creationId xmlns:p14="http://schemas.microsoft.com/office/powerpoint/2010/main" val="2249701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16</a:t>
            </a:fld>
            <a:endParaRPr lang="en-US" dirty="0"/>
          </a:p>
        </p:txBody>
      </p:sp>
    </p:spTree>
    <p:extLst>
      <p:ext uri="{BB962C8B-B14F-4D97-AF65-F5344CB8AC3E}">
        <p14:creationId xmlns:p14="http://schemas.microsoft.com/office/powerpoint/2010/main" val="3672966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GB"/>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10/16/23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10/16/23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GB"/>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10/16/23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GB"/>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10/16/23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10/16/23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10/16/23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10/16/23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10/16/23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10/16/23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10/16/23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10/16/23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dirty="0"/>
              <a:t>10/16/23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t>10/16/23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10/16/23</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10/16/23</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10/16/23</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10/16/23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GB"/>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09A250-FF31-4206-8172-F9D3106AACB1}" type="datetimeFigureOut">
              <a:rPr lang="en-US" dirty="0"/>
              <a:t>10/16/23</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36.png"/><Relationship Id="rId1" Type="http://schemas.openxmlformats.org/officeDocument/2006/relationships/slideLayout" Target="../slideLayouts/slideLayout7.xml"/><Relationship Id="rId6" Type="http://schemas.openxmlformats.org/officeDocument/2006/relationships/image" Target="../media/image39.jpeg"/><Relationship Id="rId5" Type="http://schemas.openxmlformats.org/officeDocument/2006/relationships/image" Target="../media/image38.jpeg"/><Relationship Id="rId4" Type="http://schemas.openxmlformats.org/officeDocument/2006/relationships/image" Target="../media/image37.jpeg"/></Relationships>
</file>

<file path=ppt/slides/_rels/slide16.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10.jpeg"/><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3.jpeg"/><Relationship Id="rId5" Type="http://schemas.microsoft.com/office/2007/relationships/hdphoto" Target="../media/hdphoto2.wdp"/><Relationship Id="rId10" Type="http://schemas.openxmlformats.org/officeDocument/2006/relationships/image" Target="../media/image12.jpeg"/><Relationship Id="rId4" Type="http://schemas.openxmlformats.org/officeDocument/2006/relationships/image" Target="../media/image8.png"/><Relationship Id="rId9" Type="http://schemas.openxmlformats.org/officeDocument/2006/relationships/image" Target="../media/image11.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image" Target="../media/image24.jpg"/><Relationship Id="rId3" Type="http://schemas.openxmlformats.org/officeDocument/2006/relationships/image" Target="../media/image19.jpg"/><Relationship Id="rId7" Type="http://schemas.openxmlformats.org/officeDocument/2006/relationships/image" Target="../media/image23.jpg"/><Relationship Id="rId2" Type="http://schemas.openxmlformats.org/officeDocument/2006/relationships/image" Target="../media/image18.jpeg"/><Relationship Id="rId1" Type="http://schemas.openxmlformats.org/officeDocument/2006/relationships/slideLayout" Target="../slideLayouts/slideLayout6.xml"/><Relationship Id="rId6" Type="http://schemas.openxmlformats.org/officeDocument/2006/relationships/image" Target="../media/image22.jpg"/><Relationship Id="rId5" Type="http://schemas.openxmlformats.org/officeDocument/2006/relationships/image" Target="../media/image21.jpg"/><Relationship Id="rId4" Type="http://schemas.openxmlformats.org/officeDocument/2006/relationships/image" Target="../media/image20.jpg"/><Relationship Id="rId9" Type="http://schemas.openxmlformats.org/officeDocument/2006/relationships/image" Target="../media/image25.jpg"/></Relationships>
</file>

<file path=ppt/slides/_rels/slide8.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7.png"/><Relationship Id="rId7" Type="http://schemas.openxmlformats.org/officeDocument/2006/relationships/image" Target="../media/image30.png"/><Relationship Id="rId2" Type="http://schemas.openxmlformats.org/officeDocument/2006/relationships/image" Target="../media/image26.png"/><Relationship Id="rId1" Type="http://schemas.openxmlformats.org/officeDocument/2006/relationships/slideLayout" Target="../slideLayouts/slideLayout6.xml"/><Relationship Id="rId6" Type="http://schemas.microsoft.com/office/2007/relationships/hdphoto" Target="../media/hdphoto4.wdp"/><Relationship Id="rId11" Type="http://schemas.openxmlformats.org/officeDocument/2006/relationships/image" Target="../media/image34.png"/><Relationship Id="rId5" Type="http://schemas.openxmlformats.org/officeDocument/2006/relationships/image" Target="../media/image29.png"/><Relationship Id="rId10" Type="http://schemas.openxmlformats.org/officeDocument/2006/relationships/image" Target="../media/image33.png"/><Relationship Id="rId4" Type="http://schemas.openxmlformats.org/officeDocument/2006/relationships/image" Target="../media/image28.png"/><Relationship Id="rId9" Type="http://schemas.openxmlformats.org/officeDocument/2006/relationships/image" Target="../media/image3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4511EBC-2F3C-446D-867B-7DC328517A44}"/>
              </a:ext>
            </a:extLst>
          </p:cNvPr>
          <p:cNvPicPr>
            <a:picLocks noChangeAspect="1"/>
          </p:cNvPicPr>
          <p:nvPr/>
        </p:nvPicPr>
        <p:blipFill>
          <a:blip r:embed="rId3"/>
          <a:srcRect t="4616" b="4616"/>
          <a:stretch/>
        </p:blipFill>
        <p:spPr>
          <a:xfrm>
            <a:off x="0" y="0"/>
            <a:ext cx="12191980" cy="7083777"/>
          </a:xfrm>
          <a:prstGeom prst="rect">
            <a:avLst/>
          </a:prstGeom>
        </p:spPr>
      </p:pic>
      <p:sp>
        <p:nvSpPr>
          <p:cNvPr id="2" name="Title 1">
            <a:extLst>
              <a:ext uri="{FF2B5EF4-FFF2-40B4-BE49-F238E27FC236}">
                <a16:creationId xmlns:a16="http://schemas.microsoft.com/office/drawing/2014/main" id="{3D30D32A-359B-41BB-9746-2CF3A21EEFFC}"/>
              </a:ext>
            </a:extLst>
          </p:cNvPr>
          <p:cNvSpPr>
            <a:spLocks noGrp="1"/>
          </p:cNvSpPr>
          <p:nvPr>
            <p:ph type="ctrTitle"/>
          </p:nvPr>
        </p:nvSpPr>
        <p:spPr>
          <a:xfrm>
            <a:off x="990725" y="3429000"/>
            <a:ext cx="6200297" cy="2695937"/>
          </a:xfrm>
        </p:spPr>
        <p:txBody>
          <a:bodyPr>
            <a:normAutofit fontScale="90000"/>
          </a:bodyPr>
          <a:lstStyle/>
          <a:p>
            <a:r>
              <a:rPr lang="en-US" b="1" i="0" dirty="0">
                <a:solidFill>
                  <a:schemeClr val="tx1"/>
                </a:solidFill>
                <a:effectLst/>
                <a:latin typeface="YouTube Sans"/>
              </a:rPr>
              <a:t>Facial Emotion Recognition Using Machine Learning</a:t>
            </a:r>
            <a:br>
              <a:rPr lang="en-US" b="1" i="0" dirty="0">
                <a:solidFill>
                  <a:srgbClr val="0F0F0F"/>
                </a:solidFill>
                <a:effectLst/>
                <a:latin typeface="YouTube Sans"/>
              </a:rPr>
            </a:br>
            <a:endParaRPr lang="ru-RU" dirty="0"/>
          </a:p>
        </p:txBody>
      </p:sp>
      <p:sp>
        <p:nvSpPr>
          <p:cNvPr id="20" name="Rectangle 19">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930009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89047-8070-ACE7-F581-B88F705E4BFA}"/>
              </a:ext>
            </a:extLst>
          </p:cNvPr>
          <p:cNvSpPr>
            <a:spLocks noGrp="1"/>
          </p:cNvSpPr>
          <p:nvPr>
            <p:ph type="title"/>
          </p:nvPr>
        </p:nvSpPr>
        <p:spPr>
          <a:xfrm>
            <a:off x="237069" y="452718"/>
            <a:ext cx="9813766" cy="1400530"/>
          </a:xfrm>
        </p:spPr>
        <p:txBody>
          <a:bodyPr/>
          <a:lstStyle/>
          <a:p>
            <a:r>
              <a:rPr lang="en-US" sz="3200" b="1" dirty="0">
                <a:latin typeface="Arial" panose="020B0604020202020204" pitchFamily="34" charset="0"/>
                <a:cs typeface="Arial" panose="020B0604020202020204" pitchFamily="34" charset="0"/>
              </a:rPr>
              <a:t>Business Understanding:</a:t>
            </a:r>
          </a:p>
        </p:txBody>
      </p:sp>
      <p:sp>
        <p:nvSpPr>
          <p:cNvPr id="3" name="Content Placeholder 2">
            <a:extLst>
              <a:ext uri="{FF2B5EF4-FFF2-40B4-BE49-F238E27FC236}">
                <a16:creationId xmlns:a16="http://schemas.microsoft.com/office/drawing/2014/main" id="{6F7E233F-91DB-DC9A-28CE-27337BCFB1CD}"/>
              </a:ext>
            </a:extLst>
          </p:cNvPr>
          <p:cNvSpPr>
            <a:spLocks noGrp="1"/>
          </p:cNvSpPr>
          <p:nvPr>
            <p:ph sz="half" idx="1"/>
          </p:nvPr>
        </p:nvSpPr>
        <p:spPr>
          <a:xfrm>
            <a:off x="237068" y="1557867"/>
            <a:ext cx="8060265" cy="4698471"/>
          </a:xfrm>
        </p:spPr>
        <p:txBody>
          <a:bodyPr>
            <a:normAutofit/>
          </a:bodyPr>
          <a:lstStyle/>
          <a:p>
            <a:pPr marL="0" indent="0" algn="just">
              <a:buNone/>
            </a:pPr>
            <a:r>
              <a:rPr lang="en-US" b="1" i="0" dirty="0">
                <a:solidFill>
                  <a:srgbClr val="FFFFFF"/>
                </a:solidFill>
                <a:effectLst/>
                <a:latin typeface="Arial" panose="020B0604020202020204" pitchFamily="34" charset="0"/>
                <a:cs typeface="Arial" panose="020B0604020202020204" pitchFamily="34" charset="0"/>
              </a:rPr>
              <a:t>Business Objective:</a:t>
            </a:r>
            <a:r>
              <a:rPr lang="en-US" b="0" i="0" dirty="0">
                <a:solidFill>
                  <a:srgbClr val="FFFFFF"/>
                </a:solidFill>
                <a:effectLst/>
                <a:latin typeface="Arial" panose="020B0604020202020204" pitchFamily="34" charset="0"/>
                <a:cs typeface="Arial" panose="020B0604020202020204" pitchFamily="34" charset="0"/>
              </a:rPr>
              <a:t> Enhance Patient Care and Well-being</a:t>
            </a:r>
          </a:p>
          <a:p>
            <a:pPr marL="0" indent="0" algn="just">
              <a:buNone/>
            </a:pPr>
            <a:endParaRPr lang="en-US"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b="1" i="0" dirty="0">
                <a:solidFill>
                  <a:srgbClr val="FFFFFF"/>
                </a:solidFill>
                <a:effectLst/>
                <a:latin typeface="Arial" panose="020B0604020202020204" pitchFamily="34" charset="0"/>
                <a:cs typeface="Arial" panose="020B0604020202020204" pitchFamily="34" charset="0"/>
              </a:rPr>
              <a:t>Situation:</a:t>
            </a:r>
            <a:r>
              <a:rPr lang="en-US" b="0" i="0" dirty="0">
                <a:solidFill>
                  <a:srgbClr val="FFFFFF"/>
                </a:solidFill>
                <a:effectLst/>
                <a:latin typeface="Arial" panose="020B0604020202020204" pitchFamily="34" charset="0"/>
                <a:cs typeface="Arial" panose="020B0604020202020204" pitchFamily="34" charset="0"/>
              </a:rPr>
              <a:t> In a hospital environment, patients with varying medical conditions receive care from healthcare professionals. Effective communication and patient comfort are critical for the healing process.</a:t>
            </a:r>
          </a:p>
          <a:p>
            <a:pPr marL="0" indent="0" algn="just">
              <a:buNone/>
            </a:pPr>
            <a:endParaRPr lang="en-US"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b="1" i="0" dirty="0">
                <a:solidFill>
                  <a:srgbClr val="FFFFFF"/>
                </a:solidFill>
                <a:effectLst/>
                <a:latin typeface="Arial" panose="020B0604020202020204" pitchFamily="34" charset="0"/>
                <a:cs typeface="Arial" panose="020B0604020202020204" pitchFamily="34" charset="0"/>
              </a:rPr>
              <a:t>Data Science Goal:</a:t>
            </a:r>
            <a:r>
              <a:rPr lang="en-US" b="0" i="0" dirty="0">
                <a:solidFill>
                  <a:srgbClr val="FFFFFF"/>
                </a:solidFill>
                <a:effectLst/>
                <a:latin typeface="Arial" panose="020B0604020202020204" pitchFamily="34" charset="0"/>
                <a:cs typeface="Arial" panose="020B0604020202020204" pitchFamily="34" charset="0"/>
              </a:rPr>
              <a:t> Develop a facial emotion recognition system that assists healthcare providers in understanding patients' emotional states. This system aims to improve patient care by helping medical staff adapt their approach based on patient emotions, ultimately enhancing patient comfort and well-being.</a:t>
            </a:r>
          </a:p>
          <a:p>
            <a:pPr marL="0" indent="0" algn="just">
              <a:buNone/>
            </a:pPr>
            <a:br>
              <a:rPr lang="en-US" b="0" i="0" dirty="0">
                <a:solidFill>
                  <a:srgbClr val="FFFFFF"/>
                </a:solidFill>
                <a:effectLst/>
                <a:latin typeface="Arial" panose="020B0604020202020204" pitchFamily="34" charset="0"/>
                <a:cs typeface="Arial" panose="020B0604020202020204" pitchFamily="34" charset="0"/>
              </a:rPr>
            </a:br>
            <a:endParaRPr lang="en-US" b="0" i="0" dirty="0">
              <a:solidFill>
                <a:srgbClr val="FFFFFF"/>
              </a:solidFill>
              <a:effectLst/>
              <a:latin typeface="Arial" panose="020B060402020202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42042993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BEC2D-EEDF-6BFB-8E4C-ED32B8E13F3D}"/>
              </a:ext>
            </a:extLst>
          </p:cNvPr>
          <p:cNvSpPr>
            <a:spLocks noGrp="1"/>
          </p:cNvSpPr>
          <p:nvPr>
            <p:ph type="title"/>
          </p:nvPr>
        </p:nvSpPr>
        <p:spPr>
          <a:xfrm>
            <a:off x="248357" y="452718"/>
            <a:ext cx="9802478" cy="1400530"/>
          </a:xfrm>
        </p:spPr>
        <p:txBody>
          <a:bodyPr/>
          <a:lstStyle/>
          <a:p>
            <a:r>
              <a:rPr lang="en-US" sz="3200" b="1" dirty="0">
                <a:latin typeface="Arial" panose="020B0604020202020204" pitchFamily="34" charset="0"/>
                <a:cs typeface="Arial" panose="020B0604020202020204" pitchFamily="34" charset="0"/>
              </a:rPr>
              <a:t>Data Understanding:</a:t>
            </a:r>
          </a:p>
        </p:txBody>
      </p:sp>
      <p:sp>
        <p:nvSpPr>
          <p:cNvPr id="3" name="Content Placeholder 2">
            <a:extLst>
              <a:ext uri="{FF2B5EF4-FFF2-40B4-BE49-F238E27FC236}">
                <a16:creationId xmlns:a16="http://schemas.microsoft.com/office/drawing/2014/main" id="{AC36DD81-D1B9-249B-D6E1-20ECBDFC4FB9}"/>
              </a:ext>
            </a:extLst>
          </p:cNvPr>
          <p:cNvSpPr>
            <a:spLocks noGrp="1"/>
          </p:cNvSpPr>
          <p:nvPr>
            <p:ph sz="half" idx="1"/>
          </p:nvPr>
        </p:nvSpPr>
        <p:spPr>
          <a:xfrm>
            <a:off x="248356" y="1411111"/>
            <a:ext cx="11051822" cy="4845227"/>
          </a:xfrm>
        </p:spPr>
        <p:txBody>
          <a:bodyPr>
            <a:normAutofit fontScale="40000" lnSpcReduction="20000"/>
          </a:bodyPr>
          <a:lstStyle/>
          <a:p>
            <a:pPr marL="0" indent="0" algn="just">
              <a:buNone/>
            </a:pPr>
            <a:r>
              <a:rPr lang="en-US" sz="2900" b="1" i="0" dirty="0">
                <a:solidFill>
                  <a:srgbClr val="FFFFFF"/>
                </a:solidFill>
                <a:effectLst/>
                <a:latin typeface="Arial" panose="020B0604020202020204" pitchFamily="34" charset="0"/>
                <a:cs typeface="Arial" panose="020B0604020202020204" pitchFamily="34" charset="0"/>
              </a:rPr>
              <a:t>Data Sources:</a:t>
            </a:r>
            <a:endParaRPr lang="en-US" sz="2900"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sz="2900" b="0" i="0" dirty="0">
                <a:solidFill>
                  <a:srgbClr val="FFFFFF"/>
                </a:solidFill>
                <a:effectLst/>
                <a:latin typeface="Arial" panose="020B0604020202020204" pitchFamily="34" charset="0"/>
                <a:cs typeface="Arial" panose="020B0604020202020204" pitchFamily="34" charset="0"/>
              </a:rPr>
              <a:t>The primary sources of data for this project are Kaggle and </a:t>
            </a:r>
            <a:r>
              <a:rPr lang="en-US" sz="2900" b="0" i="0" dirty="0" err="1">
                <a:solidFill>
                  <a:srgbClr val="FFFFFF"/>
                </a:solidFill>
                <a:effectLst/>
                <a:latin typeface="Arial" panose="020B0604020202020204" pitchFamily="34" charset="0"/>
                <a:cs typeface="Arial" panose="020B0604020202020204" pitchFamily="34" charset="0"/>
              </a:rPr>
              <a:t>Dlib</a:t>
            </a:r>
            <a:r>
              <a:rPr lang="en-US" sz="2900" b="0" i="0" dirty="0">
                <a:solidFill>
                  <a:srgbClr val="FFFFFF"/>
                </a:solidFill>
                <a:effectLst/>
                <a:latin typeface="Arial" panose="020B0604020202020204" pitchFamily="34" charset="0"/>
                <a:cs typeface="Arial" panose="020B0604020202020204" pitchFamily="34" charset="0"/>
              </a:rPr>
              <a:t>. Kaggle provides publicly available facial image datasets, while </a:t>
            </a:r>
            <a:r>
              <a:rPr lang="en-US" sz="2900" b="0" i="0" dirty="0" err="1">
                <a:solidFill>
                  <a:srgbClr val="FFFFFF"/>
                </a:solidFill>
                <a:effectLst/>
                <a:latin typeface="Arial" panose="020B0604020202020204" pitchFamily="34" charset="0"/>
                <a:cs typeface="Arial" panose="020B0604020202020204" pitchFamily="34" charset="0"/>
              </a:rPr>
              <a:t>Dlib</a:t>
            </a:r>
            <a:r>
              <a:rPr lang="en-US" sz="2900" b="0" i="0" dirty="0">
                <a:solidFill>
                  <a:srgbClr val="FFFFFF"/>
                </a:solidFill>
                <a:effectLst/>
                <a:latin typeface="Arial" panose="020B0604020202020204" pitchFamily="34" charset="0"/>
                <a:cs typeface="Arial" panose="020B0604020202020204" pitchFamily="34" charset="0"/>
              </a:rPr>
              <a:t> offers pre-trained models and libraries for facial feature extraction and facial emotion recognition.</a:t>
            </a:r>
          </a:p>
          <a:p>
            <a:pPr marL="0" indent="0" algn="just">
              <a:buNone/>
            </a:pPr>
            <a:r>
              <a:rPr lang="en-US" sz="2900" b="1" i="0" dirty="0">
                <a:solidFill>
                  <a:srgbClr val="FFFFFF"/>
                </a:solidFill>
                <a:effectLst/>
                <a:latin typeface="Arial" panose="020B0604020202020204" pitchFamily="34" charset="0"/>
                <a:cs typeface="Arial" panose="020B0604020202020204" pitchFamily="34" charset="0"/>
              </a:rPr>
              <a:t>Data Volume:</a:t>
            </a:r>
            <a:endParaRPr lang="en-US" sz="2900"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sz="2900" b="0" i="0" dirty="0">
                <a:solidFill>
                  <a:srgbClr val="FFFFFF"/>
                </a:solidFill>
                <a:effectLst/>
                <a:latin typeface="Arial" panose="020B0604020202020204" pitchFamily="34" charset="0"/>
                <a:cs typeface="Arial" panose="020B0604020202020204" pitchFamily="34" charset="0"/>
              </a:rPr>
              <a:t>Kaggle datasets contain a substantial volume of facial images, often with thousands of samples available for analysis. </a:t>
            </a:r>
            <a:r>
              <a:rPr lang="en-US" sz="2900" b="0" i="0" dirty="0" err="1">
                <a:solidFill>
                  <a:srgbClr val="FFFFFF"/>
                </a:solidFill>
                <a:effectLst/>
                <a:latin typeface="Arial" panose="020B0604020202020204" pitchFamily="34" charset="0"/>
                <a:cs typeface="Arial" panose="020B0604020202020204" pitchFamily="34" charset="0"/>
              </a:rPr>
              <a:t>Dlib</a:t>
            </a:r>
            <a:r>
              <a:rPr lang="en-US" sz="2900" b="0" i="0" dirty="0">
                <a:solidFill>
                  <a:srgbClr val="FFFFFF"/>
                </a:solidFill>
                <a:effectLst/>
                <a:latin typeface="Arial" panose="020B0604020202020204" pitchFamily="34" charset="0"/>
                <a:cs typeface="Arial" panose="020B0604020202020204" pitchFamily="34" charset="0"/>
              </a:rPr>
              <a:t> provides pre-trained models for facial feature extraction, reducing the need for extensive labeled data.</a:t>
            </a:r>
          </a:p>
          <a:p>
            <a:pPr marL="0" indent="0" algn="just">
              <a:buNone/>
            </a:pPr>
            <a:r>
              <a:rPr lang="en-US" sz="2900" b="1" i="0" dirty="0">
                <a:solidFill>
                  <a:srgbClr val="FFFFFF"/>
                </a:solidFill>
                <a:effectLst/>
                <a:latin typeface="Arial" panose="020B0604020202020204" pitchFamily="34" charset="0"/>
                <a:cs typeface="Arial" panose="020B0604020202020204" pitchFamily="34" charset="0"/>
              </a:rPr>
              <a:t>Data Diversity:</a:t>
            </a:r>
            <a:endParaRPr lang="en-US" sz="2900"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sz="2900" b="0" i="0" dirty="0">
                <a:solidFill>
                  <a:srgbClr val="FFFFFF"/>
                </a:solidFill>
                <a:effectLst/>
                <a:latin typeface="Arial" panose="020B0604020202020204" pitchFamily="34" charset="0"/>
                <a:cs typeface="Arial" panose="020B0604020202020204" pitchFamily="34" charset="0"/>
              </a:rPr>
              <a:t>Kaggle datasets are diverse, covering a range of age groups, genders, ethnicities, and emotional expressions, making them representative of a broad user group. </a:t>
            </a:r>
            <a:r>
              <a:rPr lang="en-US" sz="2900" b="0" i="0" dirty="0" err="1">
                <a:solidFill>
                  <a:srgbClr val="FFFFFF"/>
                </a:solidFill>
                <a:effectLst/>
                <a:latin typeface="Arial" panose="020B0604020202020204" pitchFamily="34" charset="0"/>
                <a:cs typeface="Arial" panose="020B0604020202020204" pitchFamily="34" charset="0"/>
              </a:rPr>
              <a:t>Dlib's</a:t>
            </a:r>
            <a:r>
              <a:rPr lang="en-US" sz="2900" b="0" i="0" dirty="0">
                <a:solidFill>
                  <a:srgbClr val="FFFFFF"/>
                </a:solidFill>
                <a:effectLst/>
                <a:latin typeface="Arial" panose="020B0604020202020204" pitchFamily="34" charset="0"/>
                <a:cs typeface="Arial" panose="020B0604020202020204" pitchFamily="34" charset="0"/>
              </a:rPr>
              <a:t> pre-trained models are versatile and can work with diverse facial data.</a:t>
            </a:r>
          </a:p>
          <a:p>
            <a:pPr marL="0" indent="0" algn="just">
              <a:buNone/>
            </a:pPr>
            <a:r>
              <a:rPr lang="en-US" sz="2900" b="1" i="0" dirty="0">
                <a:solidFill>
                  <a:srgbClr val="FFFFFF"/>
                </a:solidFill>
                <a:effectLst/>
                <a:latin typeface="Arial" panose="020B0604020202020204" pitchFamily="34" charset="0"/>
                <a:cs typeface="Arial" panose="020B0604020202020204" pitchFamily="34" charset="0"/>
              </a:rPr>
              <a:t>Data Labeling:</a:t>
            </a:r>
            <a:endParaRPr lang="en-US" sz="2900"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sz="2900" b="0" i="0" dirty="0">
                <a:solidFill>
                  <a:srgbClr val="FFFFFF"/>
                </a:solidFill>
                <a:effectLst/>
                <a:latin typeface="Arial" panose="020B0604020202020204" pitchFamily="34" charset="0"/>
                <a:cs typeface="Arial" panose="020B0604020202020204" pitchFamily="34" charset="0"/>
              </a:rPr>
              <a:t>Kaggle datasets are typically labeled by human annotators, ensuring accurate emotion annotations. </a:t>
            </a:r>
            <a:r>
              <a:rPr lang="en-US" sz="2900" b="0" i="0" dirty="0" err="1">
                <a:solidFill>
                  <a:srgbClr val="FFFFFF"/>
                </a:solidFill>
                <a:effectLst/>
                <a:latin typeface="Arial" panose="020B0604020202020204" pitchFamily="34" charset="0"/>
                <a:cs typeface="Arial" panose="020B0604020202020204" pitchFamily="34" charset="0"/>
              </a:rPr>
              <a:t>Dlib's</a:t>
            </a:r>
            <a:r>
              <a:rPr lang="en-US" sz="2900" b="0" i="0" dirty="0">
                <a:solidFill>
                  <a:srgbClr val="FFFFFF"/>
                </a:solidFill>
                <a:effectLst/>
                <a:latin typeface="Arial" panose="020B0604020202020204" pitchFamily="34" charset="0"/>
                <a:cs typeface="Arial" panose="020B0604020202020204" pitchFamily="34" charset="0"/>
              </a:rPr>
              <a:t> models can be used for facial feature extraction, reducing the need for extensive manual labeling.</a:t>
            </a:r>
          </a:p>
          <a:p>
            <a:pPr marL="0" indent="0" algn="just">
              <a:buNone/>
            </a:pPr>
            <a:r>
              <a:rPr lang="en-US" sz="2900" b="1" i="0" dirty="0">
                <a:solidFill>
                  <a:srgbClr val="FFFFFF"/>
                </a:solidFill>
                <a:effectLst/>
                <a:latin typeface="Arial" panose="020B0604020202020204" pitchFamily="34" charset="0"/>
                <a:cs typeface="Arial" panose="020B0604020202020204" pitchFamily="34" charset="0"/>
              </a:rPr>
              <a:t>Data Privacy:</a:t>
            </a:r>
            <a:endParaRPr lang="en-US" sz="2900"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sz="2900" b="0" i="0" dirty="0">
                <a:solidFill>
                  <a:srgbClr val="FFFFFF"/>
                </a:solidFill>
                <a:effectLst/>
                <a:latin typeface="Arial" panose="020B0604020202020204" pitchFamily="34" charset="0"/>
                <a:cs typeface="Arial" panose="020B0604020202020204" pitchFamily="34" charset="0"/>
              </a:rPr>
              <a:t>Privacy considerations are essential when using Kaggle datasets, and it is crucial to respect the privacy rights of individuals whose images are included. Consent and ethical data usage are of utmost importance.</a:t>
            </a:r>
          </a:p>
          <a:p>
            <a:pPr marL="0" indent="0" algn="just">
              <a:buNone/>
            </a:pPr>
            <a:r>
              <a:rPr lang="en-US" sz="2900" b="1" i="0" dirty="0">
                <a:solidFill>
                  <a:srgbClr val="FFFFFF"/>
                </a:solidFill>
                <a:effectLst/>
                <a:latin typeface="Arial" panose="020B0604020202020204" pitchFamily="34" charset="0"/>
                <a:cs typeface="Arial" panose="020B0604020202020204" pitchFamily="34" charset="0"/>
              </a:rPr>
              <a:t>Data Exploration:</a:t>
            </a:r>
            <a:endParaRPr lang="en-US" sz="2900"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sz="2900" b="0" i="0" dirty="0">
                <a:solidFill>
                  <a:srgbClr val="FFFFFF"/>
                </a:solidFill>
                <a:effectLst/>
                <a:latin typeface="Arial" panose="020B0604020202020204" pitchFamily="34" charset="0"/>
                <a:cs typeface="Arial" panose="020B0604020202020204" pitchFamily="34" charset="0"/>
              </a:rPr>
              <a:t>Initial data exploration may include visualizations and statistical analysis of Kaggle datasets to gain insights into the distribution of emotions and image quality.</a:t>
            </a:r>
          </a:p>
          <a:p>
            <a:pPr marL="0" indent="0" algn="just">
              <a:buNone/>
            </a:pPr>
            <a:r>
              <a:rPr lang="en-US" sz="2900" b="1" i="0" dirty="0">
                <a:solidFill>
                  <a:srgbClr val="FFFFFF"/>
                </a:solidFill>
                <a:effectLst/>
                <a:latin typeface="Arial" panose="020B0604020202020204" pitchFamily="34" charset="0"/>
                <a:cs typeface="Arial" panose="020B0604020202020204" pitchFamily="34" charset="0"/>
              </a:rPr>
              <a:t>Data Imbalances:</a:t>
            </a:r>
            <a:endParaRPr lang="en-US" sz="2900" b="0" i="0" dirty="0">
              <a:solidFill>
                <a:srgbClr val="FFFFFF"/>
              </a:solidFill>
              <a:effectLst/>
              <a:latin typeface="Arial" panose="020B0604020202020204" pitchFamily="34" charset="0"/>
              <a:cs typeface="Arial" panose="020B0604020202020204" pitchFamily="34" charset="0"/>
            </a:endParaRPr>
          </a:p>
          <a:p>
            <a:pPr marL="0" indent="0" algn="just">
              <a:buNone/>
            </a:pPr>
            <a:r>
              <a:rPr lang="en-US" sz="2900" b="0" i="0" dirty="0">
                <a:solidFill>
                  <a:srgbClr val="FFFFFF"/>
                </a:solidFill>
                <a:effectLst/>
                <a:latin typeface="Arial" panose="020B0604020202020204" pitchFamily="34" charset="0"/>
                <a:cs typeface="Arial" panose="020B0604020202020204" pitchFamily="34" charset="0"/>
              </a:rPr>
              <a:t>Assess whether there are imbalances in the distribution of emotions within the Kaggle datasets, as this can impact model training and evaluatio</a:t>
            </a:r>
            <a:r>
              <a:rPr lang="en-US" sz="2900" dirty="0">
                <a:solidFill>
                  <a:srgbClr val="FFFFFF"/>
                </a:solidFill>
                <a:latin typeface="Söhne"/>
                <a:cs typeface="Arial" panose="020B0604020202020204" pitchFamily="34" charset="0"/>
              </a:rPr>
              <a:t>n.</a:t>
            </a:r>
            <a:endParaRPr lang="en-US" b="0" i="0" dirty="0">
              <a:solidFill>
                <a:srgbClr val="FFFFFF"/>
              </a:solidFill>
              <a:effectLst/>
              <a:latin typeface="Söhne"/>
            </a:endParaRPr>
          </a:p>
        </p:txBody>
      </p:sp>
    </p:spTree>
    <p:extLst>
      <p:ext uri="{BB962C8B-B14F-4D97-AF65-F5344CB8AC3E}">
        <p14:creationId xmlns:p14="http://schemas.microsoft.com/office/powerpoint/2010/main" val="22464632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0505B4C-8374-6151-B2BC-F9A9F2222AA3}"/>
              </a:ext>
            </a:extLst>
          </p:cNvPr>
          <p:cNvSpPr txBox="1"/>
          <p:nvPr/>
        </p:nvSpPr>
        <p:spPr>
          <a:xfrm>
            <a:off x="3562164" y="353840"/>
            <a:ext cx="5935063" cy="584775"/>
          </a:xfrm>
          <a:prstGeom prst="rect">
            <a:avLst/>
          </a:prstGeom>
          <a:noFill/>
        </p:spPr>
        <p:txBody>
          <a:bodyPr wrap="square">
            <a:spAutoFit/>
          </a:bodyPr>
          <a:lstStyle/>
          <a:p>
            <a:r>
              <a:rPr lang="en" sz="3200" dirty="0">
                <a:latin typeface="Arial Black" panose="020B0A04020102020204" pitchFamily="34" charset="0"/>
              </a:rPr>
              <a:t>Technology/expertise</a:t>
            </a:r>
            <a:endParaRPr lang="en-US" sz="3200" dirty="0">
              <a:latin typeface="Arial Black" panose="020B0A04020102020204" pitchFamily="34" charset="0"/>
            </a:endParaRPr>
          </a:p>
        </p:txBody>
      </p:sp>
      <p:sp>
        <p:nvSpPr>
          <p:cNvPr id="4" name="Google Shape;169;p22">
            <a:extLst>
              <a:ext uri="{FF2B5EF4-FFF2-40B4-BE49-F238E27FC236}">
                <a16:creationId xmlns:a16="http://schemas.microsoft.com/office/drawing/2014/main" id="{DF8D0CEA-EF7D-86AD-4A20-BF33ADD23DB6}"/>
              </a:ext>
            </a:extLst>
          </p:cNvPr>
          <p:cNvSpPr txBox="1">
            <a:spLocks/>
          </p:cNvSpPr>
          <p:nvPr/>
        </p:nvSpPr>
        <p:spPr>
          <a:xfrm>
            <a:off x="1455198" y="2345949"/>
            <a:ext cx="8149546" cy="176086"/>
          </a:xfrm>
          <a:prstGeom prst="rect">
            <a:avLst/>
          </a:prstGeom>
          <a:noFill/>
          <a:ln>
            <a:noFill/>
          </a:ln>
        </p:spPr>
        <p:txBody>
          <a:bodyPr spcFirstLastPara="1" wrap="square" lIns="0" tIns="0" rIns="0" bIns="0" anchor="ctr" anchorCtr="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a:lstStyle>
          <a:p>
            <a:pPr marL="0" indent="0" algn="ctr">
              <a:spcBef>
                <a:spcPts val="0"/>
              </a:spcBef>
              <a:spcAft>
                <a:spcPts val="1600"/>
              </a:spcAft>
              <a:buClr>
                <a:srgbClr val="7F7F7F"/>
              </a:buClr>
              <a:buSzPts val="1200"/>
              <a:buFont typeface="Wingdings 3" charset="2"/>
              <a:buNone/>
            </a:pPr>
            <a:endParaRPr lang="en-US" dirty="0"/>
          </a:p>
        </p:txBody>
      </p:sp>
      <p:sp>
        <p:nvSpPr>
          <p:cNvPr id="5" name="Google Shape;170;p22">
            <a:extLst>
              <a:ext uri="{FF2B5EF4-FFF2-40B4-BE49-F238E27FC236}">
                <a16:creationId xmlns:a16="http://schemas.microsoft.com/office/drawing/2014/main" id="{316E8A29-5B90-1DDE-9DCA-66CD648C2E08}"/>
              </a:ext>
            </a:extLst>
          </p:cNvPr>
          <p:cNvSpPr txBox="1">
            <a:spLocks/>
          </p:cNvSpPr>
          <p:nvPr/>
        </p:nvSpPr>
        <p:spPr>
          <a:xfrm>
            <a:off x="1455198" y="1431392"/>
            <a:ext cx="8149546" cy="502971"/>
          </a:xfrm>
          <a:prstGeom prst="rect">
            <a:avLst/>
          </a:prstGeom>
          <a:noFill/>
          <a:ln>
            <a:noFill/>
          </a:ln>
        </p:spPr>
        <p:txBody>
          <a:bodyPr spcFirstLastPara="1" wrap="square" lIns="0" tIns="0" rIns="0" bIns="0" anchor="ctr" anchorCtr="0">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buClr>
                <a:srgbClr val="7F7F7F"/>
              </a:buClr>
              <a:buSzPts val="3200"/>
              <a:buFont typeface="Roboto"/>
              <a:buNone/>
            </a:pPr>
            <a:endParaRPr lang="en-US" dirty="0"/>
          </a:p>
        </p:txBody>
      </p:sp>
      <p:sp>
        <p:nvSpPr>
          <p:cNvPr id="6" name="Google Shape;171;p22">
            <a:extLst>
              <a:ext uri="{FF2B5EF4-FFF2-40B4-BE49-F238E27FC236}">
                <a16:creationId xmlns:a16="http://schemas.microsoft.com/office/drawing/2014/main" id="{1EFFD8F0-F170-00E2-7F42-0C51CF51BE7F}"/>
              </a:ext>
            </a:extLst>
          </p:cNvPr>
          <p:cNvSpPr/>
          <p:nvPr/>
        </p:nvSpPr>
        <p:spPr>
          <a:xfrm>
            <a:off x="1630353" y="3112964"/>
            <a:ext cx="2194636" cy="2288501"/>
          </a:xfrm>
          <a:prstGeom prst="ellipse">
            <a:avLst/>
          </a:prstGeom>
          <a:solidFill>
            <a:schemeClr val="tx1"/>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endParaRPr sz="1800">
              <a:solidFill>
                <a:schemeClr val="dk1"/>
              </a:solidFill>
              <a:latin typeface="Roboto"/>
              <a:ea typeface="Roboto"/>
              <a:cs typeface="Roboto"/>
              <a:sym typeface="Roboto"/>
            </a:endParaRPr>
          </a:p>
        </p:txBody>
      </p:sp>
      <p:grpSp>
        <p:nvGrpSpPr>
          <p:cNvPr id="7" name="Google Shape;172;p22">
            <a:extLst>
              <a:ext uri="{FF2B5EF4-FFF2-40B4-BE49-F238E27FC236}">
                <a16:creationId xmlns:a16="http://schemas.microsoft.com/office/drawing/2014/main" id="{DCA7173F-0717-910B-9AFF-A14613BF8D1B}"/>
              </a:ext>
            </a:extLst>
          </p:cNvPr>
          <p:cNvGrpSpPr/>
          <p:nvPr/>
        </p:nvGrpSpPr>
        <p:grpSpPr>
          <a:xfrm>
            <a:off x="3886932" y="3167343"/>
            <a:ext cx="1085779" cy="2373048"/>
            <a:chOff x="2979178" y="1775507"/>
            <a:chExt cx="1114951" cy="2336858"/>
          </a:xfrm>
        </p:grpSpPr>
        <p:grpSp>
          <p:nvGrpSpPr>
            <p:cNvPr id="8" name="Google Shape;173;p22">
              <a:extLst>
                <a:ext uri="{FF2B5EF4-FFF2-40B4-BE49-F238E27FC236}">
                  <a16:creationId xmlns:a16="http://schemas.microsoft.com/office/drawing/2014/main" id="{1DEE21B2-011E-BC1D-46EC-81E3C32CFCB0}"/>
                </a:ext>
              </a:extLst>
            </p:cNvPr>
            <p:cNvGrpSpPr/>
            <p:nvPr/>
          </p:nvGrpSpPr>
          <p:grpSpPr>
            <a:xfrm>
              <a:off x="2979178" y="1775507"/>
              <a:ext cx="1114951" cy="2336858"/>
              <a:chOff x="2719062" y="1949392"/>
              <a:chExt cx="1219192" cy="2336858"/>
            </a:xfrm>
          </p:grpSpPr>
          <p:grpSp>
            <p:nvGrpSpPr>
              <p:cNvPr id="10" name="Google Shape;174;p22">
                <a:extLst>
                  <a:ext uri="{FF2B5EF4-FFF2-40B4-BE49-F238E27FC236}">
                    <a16:creationId xmlns:a16="http://schemas.microsoft.com/office/drawing/2014/main" id="{7E6358E8-BF0F-EB81-A5D5-239DC8940EA8}"/>
                  </a:ext>
                </a:extLst>
              </p:cNvPr>
              <p:cNvGrpSpPr/>
              <p:nvPr/>
            </p:nvGrpSpPr>
            <p:grpSpPr>
              <a:xfrm flipH="1">
                <a:off x="2719062" y="1949392"/>
                <a:ext cx="1219192" cy="533400"/>
                <a:chOff x="1676400" y="1733550"/>
                <a:chExt cx="1600200" cy="533400"/>
              </a:xfrm>
            </p:grpSpPr>
            <p:cxnSp>
              <p:nvCxnSpPr>
                <p:cNvPr id="14" name="Google Shape;175;p22">
                  <a:extLst>
                    <a:ext uri="{FF2B5EF4-FFF2-40B4-BE49-F238E27FC236}">
                      <a16:creationId xmlns:a16="http://schemas.microsoft.com/office/drawing/2014/main" id="{2DFAEC2E-EA51-47A7-F21C-D1CD00E58916}"/>
                    </a:ext>
                  </a:extLst>
                </p:cNvPr>
                <p:cNvCxnSpPr/>
                <p:nvPr/>
              </p:nvCxnSpPr>
              <p:spPr>
                <a:xfrm>
                  <a:off x="1676400" y="1733550"/>
                  <a:ext cx="1066800" cy="0"/>
                </a:xfrm>
                <a:prstGeom prst="straightConnector1">
                  <a:avLst/>
                </a:prstGeom>
                <a:noFill/>
                <a:ln w="19050" cap="rnd" cmpd="sng">
                  <a:solidFill>
                    <a:srgbClr val="D8D8D8"/>
                  </a:solidFill>
                  <a:prstDash val="solid"/>
                  <a:round/>
                  <a:headEnd type="none" w="sm" len="sm"/>
                  <a:tailEnd type="none" w="sm" len="sm"/>
                </a:ln>
              </p:spPr>
            </p:cxnSp>
            <p:cxnSp>
              <p:nvCxnSpPr>
                <p:cNvPr id="15" name="Google Shape;176;p22">
                  <a:extLst>
                    <a:ext uri="{FF2B5EF4-FFF2-40B4-BE49-F238E27FC236}">
                      <a16:creationId xmlns:a16="http://schemas.microsoft.com/office/drawing/2014/main" id="{D92521DD-DAC2-9E1D-9962-37A322FA6A12}"/>
                    </a:ext>
                  </a:extLst>
                </p:cNvPr>
                <p:cNvCxnSpPr/>
                <p:nvPr/>
              </p:nvCxnSpPr>
              <p:spPr>
                <a:xfrm>
                  <a:off x="2743200" y="1733550"/>
                  <a:ext cx="533400" cy="533400"/>
                </a:xfrm>
                <a:prstGeom prst="straightConnector1">
                  <a:avLst/>
                </a:prstGeom>
                <a:noFill/>
                <a:ln w="19050" cap="rnd" cmpd="sng">
                  <a:solidFill>
                    <a:srgbClr val="D8D8D8"/>
                  </a:solidFill>
                  <a:prstDash val="solid"/>
                  <a:round/>
                  <a:headEnd type="none" w="sm" len="sm"/>
                  <a:tailEnd type="none" w="sm" len="sm"/>
                </a:ln>
              </p:spPr>
            </p:cxnSp>
          </p:grpSp>
          <p:grpSp>
            <p:nvGrpSpPr>
              <p:cNvPr id="11" name="Google Shape;177;p22">
                <a:extLst>
                  <a:ext uri="{FF2B5EF4-FFF2-40B4-BE49-F238E27FC236}">
                    <a16:creationId xmlns:a16="http://schemas.microsoft.com/office/drawing/2014/main" id="{F8256F83-B47D-2B02-896B-71A56A4E26E6}"/>
                  </a:ext>
                </a:extLst>
              </p:cNvPr>
              <p:cNvGrpSpPr/>
              <p:nvPr/>
            </p:nvGrpSpPr>
            <p:grpSpPr>
              <a:xfrm rot="10800000">
                <a:off x="2719062" y="3752850"/>
                <a:ext cx="1219192" cy="533400"/>
                <a:chOff x="1676400" y="1733550"/>
                <a:chExt cx="1600200" cy="533400"/>
              </a:xfrm>
            </p:grpSpPr>
            <p:cxnSp>
              <p:nvCxnSpPr>
                <p:cNvPr id="12" name="Google Shape;178;p22">
                  <a:extLst>
                    <a:ext uri="{FF2B5EF4-FFF2-40B4-BE49-F238E27FC236}">
                      <a16:creationId xmlns:a16="http://schemas.microsoft.com/office/drawing/2014/main" id="{E11E2776-C071-54BD-D4E1-C4F476190C03}"/>
                    </a:ext>
                  </a:extLst>
                </p:cNvPr>
                <p:cNvCxnSpPr/>
                <p:nvPr/>
              </p:nvCxnSpPr>
              <p:spPr>
                <a:xfrm>
                  <a:off x="1676400" y="1733550"/>
                  <a:ext cx="1066800" cy="0"/>
                </a:xfrm>
                <a:prstGeom prst="straightConnector1">
                  <a:avLst/>
                </a:prstGeom>
                <a:noFill/>
                <a:ln w="19050" cap="rnd" cmpd="sng">
                  <a:solidFill>
                    <a:srgbClr val="D8D8D8"/>
                  </a:solidFill>
                  <a:prstDash val="solid"/>
                  <a:round/>
                  <a:headEnd type="none" w="sm" len="sm"/>
                  <a:tailEnd type="none" w="sm" len="sm"/>
                </a:ln>
              </p:spPr>
            </p:cxnSp>
            <p:cxnSp>
              <p:nvCxnSpPr>
                <p:cNvPr id="13" name="Google Shape;179;p22">
                  <a:extLst>
                    <a:ext uri="{FF2B5EF4-FFF2-40B4-BE49-F238E27FC236}">
                      <a16:creationId xmlns:a16="http://schemas.microsoft.com/office/drawing/2014/main" id="{C30721D4-F52E-5739-3732-393BDCA099B6}"/>
                    </a:ext>
                  </a:extLst>
                </p:cNvPr>
                <p:cNvCxnSpPr/>
                <p:nvPr/>
              </p:nvCxnSpPr>
              <p:spPr>
                <a:xfrm>
                  <a:off x="2743200" y="1733550"/>
                  <a:ext cx="533400" cy="533400"/>
                </a:xfrm>
                <a:prstGeom prst="straightConnector1">
                  <a:avLst/>
                </a:prstGeom>
                <a:noFill/>
                <a:ln w="19050" cap="rnd" cmpd="sng">
                  <a:solidFill>
                    <a:srgbClr val="D8D8D8"/>
                  </a:solidFill>
                  <a:prstDash val="solid"/>
                  <a:round/>
                  <a:headEnd type="none" w="sm" len="sm"/>
                  <a:tailEnd type="none" w="sm" len="sm"/>
                </a:ln>
              </p:spPr>
            </p:cxnSp>
          </p:grpSp>
        </p:grpSp>
        <p:cxnSp>
          <p:nvCxnSpPr>
            <p:cNvPr id="9" name="Google Shape;180;p22">
              <a:extLst>
                <a:ext uri="{FF2B5EF4-FFF2-40B4-BE49-F238E27FC236}">
                  <a16:creationId xmlns:a16="http://schemas.microsoft.com/office/drawing/2014/main" id="{12DB369A-7F88-5EFF-D5D9-546EC2E43116}"/>
                </a:ext>
              </a:extLst>
            </p:cNvPr>
            <p:cNvCxnSpPr/>
            <p:nvPr/>
          </p:nvCxnSpPr>
          <p:spPr>
            <a:xfrm rot="10800000">
              <a:off x="3171860" y="2943937"/>
              <a:ext cx="922200" cy="0"/>
            </a:xfrm>
            <a:prstGeom prst="straightConnector1">
              <a:avLst/>
            </a:prstGeom>
            <a:noFill/>
            <a:ln w="19050" cap="rnd" cmpd="sng">
              <a:solidFill>
                <a:srgbClr val="D8D8D8"/>
              </a:solidFill>
              <a:prstDash val="solid"/>
              <a:round/>
              <a:headEnd type="none" w="sm" len="sm"/>
              <a:tailEnd type="none" w="sm" len="sm"/>
            </a:ln>
          </p:spPr>
        </p:cxnSp>
      </p:grpSp>
      <p:sp>
        <p:nvSpPr>
          <p:cNvPr id="16" name="Google Shape;181;p22">
            <a:extLst>
              <a:ext uri="{FF2B5EF4-FFF2-40B4-BE49-F238E27FC236}">
                <a16:creationId xmlns:a16="http://schemas.microsoft.com/office/drawing/2014/main" id="{171D6989-314B-C353-9F90-362F4916BFDB}"/>
              </a:ext>
            </a:extLst>
          </p:cNvPr>
          <p:cNvSpPr/>
          <p:nvPr/>
        </p:nvSpPr>
        <p:spPr>
          <a:xfrm>
            <a:off x="5146836" y="2740464"/>
            <a:ext cx="889710" cy="927763"/>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1"/>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endParaRPr sz="1700">
              <a:solidFill>
                <a:schemeClr val="lt1"/>
              </a:solidFill>
              <a:latin typeface="Roboto"/>
              <a:ea typeface="Roboto"/>
              <a:cs typeface="Roboto"/>
              <a:sym typeface="Roboto"/>
            </a:endParaRPr>
          </a:p>
        </p:txBody>
      </p:sp>
      <p:sp>
        <p:nvSpPr>
          <p:cNvPr id="17" name="Google Shape;182;p22">
            <a:extLst>
              <a:ext uri="{FF2B5EF4-FFF2-40B4-BE49-F238E27FC236}">
                <a16:creationId xmlns:a16="http://schemas.microsoft.com/office/drawing/2014/main" id="{2D1E2012-16DC-4A1E-406D-2F9E6E08E7E9}"/>
              </a:ext>
            </a:extLst>
          </p:cNvPr>
          <p:cNvSpPr/>
          <p:nvPr/>
        </p:nvSpPr>
        <p:spPr>
          <a:xfrm>
            <a:off x="5409269" y="3011040"/>
            <a:ext cx="377694" cy="393847"/>
          </a:xfrm>
          <a:custGeom>
            <a:avLst/>
            <a:gdLst/>
            <a:ahLst/>
            <a:cxnLst/>
            <a:rect l="l" t="t" r="r" b="b"/>
            <a:pathLst>
              <a:path w="256" h="256" extrusionOk="0">
                <a:moveTo>
                  <a:pt x="222" y="154"/>
                </a:moveTo>
                <a:cubicBezTo>
                  <a:pt x="220" y="162"/>
                  <a:pt x="217" y="169"/>
                  <a:pt x="213" y="176"/>
                </a:cubicBezTo>
                <a:cubicBezTo>
                  <a:pt x="213" y="177"/>
                  <a:pt x="234" y="203"/>
                  <a:pt x="221" y="215"/>
                </a:cubicBezTo>
                <a:cubicBezTo>
                  <a:pt x="215" y="222"/>
                  <a:pt x="215" y="222"/>
                  <a:pt x="215" y="222"/>
                </a:cubicBezTo>
                <a:cubicBezTo>
                  <a:pt x="205" y="231"/>
                  <a:pt x="182" y="216"/>
                  <a:pt x="176" y="212"/>
                </a:cubicBezTo>
                <a:cubicBezTo>
                  <a:pt x="169" y="217"/>
                  <a:pt x="161" y="220"/>
                  <a:pt x="152" y="222"/>
                </a:cubicBezTo>
                <a:cubicBezTo>
                  <a:pt x="154" y="222"/>
                  <a:pt x="154" y="222"/>
                  <a:pt x="154" y="222"/>
                </a:cubicBezTo>
                <a:cubicBezTo>
                  <a:pt x="154" y="222"/>
                  <a:pt x="150" y="256"/>
                  <a:pt x="131" y="256"/>
                </a:cubicBezTo>
                <a:cubicBezTo>
                  <a:pt x="125" y="256"/>
                  <a:pt x="125" y="256"/>
                  <a:pt x="125" y="256"/>
                </a:cubicBezTo>
                <a:cubicBezTo>
                  <a:pt x="111" y="256"/>
                  <a:pt x="103" y="227"/>
                  <a:pt x="102" y="221"/>
                </a:cubicBezTo>
                <a:cubicBezTo>
                  <a:pt x="94" y="219"/>
                  <a:pt x="86" y="216"/>
                  <a:pt x="79" y="211"/>
                </a:cubicBezTo>
                <a:cubicBezTo>
                  <a:pt x="80" y="213"/>
                  <a:pt x="80" y="213"/>
                  <a:pt x="80" y="213"/>
                </a:cubicBezTo>
                <a:cubicBezTo>
                  <a:pt x="80" y="213"/>
                  <a:pt x="53" y="234"/>
                  <a:pt x="40" y="221"/>
                </a:cubicBezTo>
                <a:cubicBezTo>
                  <a:pt x="35" y="216"/>
                  <a:pt x="35" y="216"/>
                  <a:pt x="35" y="216"/>
                </a:cubicBezTo>
                <a:cubicBezTo>
                  <a:pt x="25" y="206"/>
                  <a:pt x="41" y="180"/>
                  <a:pt x="44" y="175"/>
                </a:cubicBezTo>
                <a:cubicBezTo>
                  <a:pt x="40" y="169"/>
                  <a:pt x="37" y="162"/>
                  <a:pt x="35" y="154"/>
                </a:cubicBezTo>
                <a:cubicBezTo>
                  <a:pt x="29" y="153"/>
                  <a:pt x="0" y="145"/>
                  <a:pt x="0" y="131"/>
                </a:cubicBezTo>
                <a:cubicBezTo>
                  <a:pt x="0" y="125"/>
                  <a:pt x="0" y="125"/>
                  <a:pt x="0" y="125"/>
                </a:cubicBezTo>
                <a:cubicBezTo>
                  <a:pt x="0" y="108"/>
                  <a:pt x="28" y="103"/>
                  <a:pt x="35" y="102"/>
                </a:cubicBezTo>
                <a:cubicBezTo>
                  <a:pt x="37" y="94"/>
                  <a:pt x="40" y="87"/>
                  <a:pt x="44" y="80"/>
                </a:cubicBezTo>
                <a:cubicBezTo>
                  <a:pt x="41" y="76"/>
                  <a:pt x="24" y="50"/>
                  <a:pt x="34" y="40"/>
                </a:cubicBezTo>
                <a:cubicBezTo>
                  <a:pt x="40" y="35"/>
                  <a:pt x="40" y="35"/>
                  <a:pt x="40" y="35"/>
                </a:cubicBezTo>
                <a:cubicBezTo>
                  <a:pt x="51" y="23"/>
                  <a:pt x="75" y="39"/>
                  <a:pt x="80" y="43"/>
                </a:cubicBezTo>
                <a:cubicBezTo>
                  <a:pt x="87" y="39"/>
                  <a:pt x="94" y="36"/>
                  <a:pt x="102" y="34"/>
                </a:cubicBezTo>
                <a:cubicBezTo>
                  <a:pt x="104" y="27"/>
                  <a:pt x="112" y="0"/>
                  <a:pt x="125" y="0"/>
                </a:cubicBezTo>
                <a:cubicBezTo>
                  <a:pt x="131" y="0"/>
                  <a:pt x="131" y="0"/>
                  <a:pt x="131" y="0"/>
                </a:cubicBezTo>
                <a:cubicBezTo>
                  <a:pt x="147" y="0"/>
                  <a:pt x="153" y="26"/>
                  <a:pt x="154" y="34"/>
                </a:cubicBezTo>
                <a:cubicBezTo>
                  <a:pt x="162" y="36"/>
                  <a:pt x="169" y="39"/>
                  <a:pt x="176" y="43"/>
                </a:cubicBezTo>
                <a:cubicBezTo>
                  <a:pt x="182" y="39"/>
                  <a:pt x="206" y="24"/>
                  <a:pt x="216" y="34"/>
                </a:cubicBezTo>
                <a:cubicBezTo>
                  <a:pt x="222" y="40"/>
                  <a:pt x="222" y="40"/>
                  <a:pt x="222" y="40"/>
                </a:cubicBezTo>
                <a:cubicBezTo>
                  <a:pt x="233" y="51"/>
                  <a:pt x="217" y="74"/>
                  <a:pt x="213" y="80"/>
                </a:cubicBezTo>
                <a:cubicBezTo>
                  <a:pt x="217" y="87"/>
                  <a:pt x="220" y="94"/>
                  <a:pt x="222" y="102"/>
                </a:cubicBezTo>
                <a:cubicBezTo>
                  <a:pt x="224" y="102"/>
                  <a:pt x="256" y="107"/>
                  <a:pt x="256" y="125"/>
                </a:cubicBezTo>
                <a:cubicBezTo>
                  <a:pt x="256" y="131"/>
                  <a:pt x="256" y="131"/>
                  <a:pt x="256" y="131"/>
                </a:cubicBezTo>
                <a:cubicBezTo>
                  <a:pt x="256" y="144"/>
                  <a:pt x="229" y="152"/>
                  <a:pt x="222" y="154"/>
                </a:cubicBezTo>
                <a:moveTo>
                  <a:pt x="128" y="56"/>
                </a:moveTo>
                <a:cubicBezTo>
                  <a:pt x="88" y="56"/>
                  <a:pt x="56" y="88"/>
                  <a:pt x="56" y="128"/>
                </a:cubicBezTo>
                <a:cubicBezTo>
                  <a:pt x="56" y="168"/>
                  <a:pt x="88" y="200"/>
                  <a:pt x="128" y="200"/>
                </a:cubicBezTo>
                <a:cubicBezTo>
                  <a:pt x="168" y="200"/>
                  <a:pt x="200" y="168"/>
                  <a:pt x="200" y="128"/>
                </a:cubicBezTo>
                <a:cubicBezTo>
                  <a:pt x="200" y="88"/>
                  <a:pt x="168" y="56"/>
                  <a:pt x="128" y="56"/>
                </a:cubicBezTo>
                <a:moveTo>
                  <a:pt x="128" y="176"/>
                </a:moveTo>
                <a:cubicBezTo>
                  <a:pt x="101" y="176"/>
                  <a:pt x="80" y="155"/>
                  <a:pt x="80" y="128"/>
                </a:cubicBezTo>
                <a:cubicBezTo>
                  <a:pt x="80" y="101"/>
                  <a:pt x="101" y="80"/>
                  <a:pt x="128" y="80"/>
                </a:cubicBezTo>
                <a:cubicBezTo>
                  <a:pt x="155" y="80"/>
                  <a:pt x="176" y="101"/>
                  <a:pt x="176" y="128"/>
                </a:cubicBezTo>
                <a:cubicBezTo>
                  <a:pt x="176" y="155"/>
                  <a:pt x="155" y="176"/>
                  <a:pt x="128" y="176"/>
                </a:cubicBezTo>
                <a:moveTo>
                  <a:pt x="128" y="104"/>
                </a:moveTo>
                <a:cubicBezTo>
                  <a:pt x="115" y="104"/>
                  <a:pt x="104" y="115"/>
                  <a:pt x="104" y="128"/>
                </a:cubicBezTo>
                <a:cubicBezTo>
                  <a:pt x="104" y="141"/>
                  <a:pt x="115" y="152"/>
                  <a:pt x="128" y="152"/>
                </a:cubicBezTo>
                <a:cubicBezTo>
                  <a:pt x="141" y="152"/>
                  <a:pt x="152" y="141"/>
                  <a:pt x="152" y="128"/>
                </a:cubicBezTo>
                <a:cubicBezTo>
                  <a:pt x="152" y="115"/>
                  <a:pt x="141" y="104"/>
                  <a:pt x="128" y="104"/>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Roboto"/>
              <a:ea typeface="Roboto"/>
              <a:cs typeface="Roboto"/>
              <a:sym typeface="Roboto"/>
            </a:endParaRPr>
          </a:p>
        </p:txBody>
      </p:sp>
      <p:sp>
        <p:nvSpPr>
          <p:cNvPr id="18" name="Google Shape;183;p22">
            <a:extLst>
              <a:ext uri="{FF2B5EF4-FFF2-40B4-BE49-F238E27FC236}">
                <a16:creationId xmlns:a16="http://schemas.microsoft.com/office/drawing/2014/main" id="{47602DA0-6439-83DD-8385-532C63A806A1}"/>
              </a:ext>
            </a:extLst>
          </p:cNvPr>
          <p:cNvSpPr txBox="1"/>
          <p:nvPr/>
        </p:nvSpPr>
        <p:spPr>
          <a:xfrm>
            <a:off x="6193234" y="2948063"/>
            <a:ext cx="3474549" cy="585225"/>
          </a:xfrm>
          <a:prstGeom prst="rect">
            <a:avLst/>
          </a:prstGeom>
          <a:noFill/>
          <a:ln>
            <a:noFill/>
          </a:ln>
        </p:spPr>
        <p:txBody>
          <a:bodyPr spcFirstLastPara="1" wrap="square" lIns="0" tIns="0" rIns="0" bIns="0" anchor="ctr" anchorCtr="0">
            <a:noAutofit/>
          </a:bodyPr>
          <a:lstStyle/>
          <a:p>
            <a:pPr marL="0" marR="0" lvl="0" indent="0" algn="l" rtl="0">
              <a:lnSpc>
                <a:spcPct val="120000"/>
              </a:lnSpc>
              <a:spcBef>
                <a:spcPts val="0"/>
              </a:spcBef>
              <a:spcAft>
                <a:spcPts val="0"/>
              </a:spcAft>
              <a:buClr>
                <a:schemeClr val="accent1"/>
              </a:buClr>
              <a:buSzPts val="1200"/>
              <a:buFont typeface="Noto Sans Symbols"/>
              <a:buNone/>
            </a:pPr>
            <a:r>
              <a:rPr lang="en-US" sz="1050" b="1" i="0" dirty="0">
                <a:solidFill>
                  <a:schemeClr val="accent1">
                    <a:lumMod val="60000"/>
                    <a:lumOff val="40000"/>
                  </a:schemeClr>
                </a:solidFill>
                <a:effectLst/>
                <a:latin typeface="Söhne"/>
              </a:rPr>
              <a:t>Machine Learning Algorithms</a:t>
            </a:r>
            <a:br>
              <a:rPr lang="en" sz="1051" b="1" dirty="0">
                <a:solidFill>
                  <a:srgbClr val="7F7F7F"/>
                </a:solidFill>
                <a:latin typeface="Roboto"/>
                <a:ea typeface="Roboto"/>
                <a:cs typeface="Roboto"/>
                <a:sym typeface="Roboto"/>
              </a:rPr>
            </a:br>
            <a:r>
              <a:rPr lang="en-US" sz="900" b="0" i="0" dirty="0">
                <a:effectLst/>
                <a:latin typeface="Arial" panose="020B0604020202020204" pitchFamily="34" charset="0"/>
                <a:cs typeface="Arial" panose="020B0604020202020204" pitchFamily="34" charset="0"/>
              </a:rPr>
              <a:t>use of ML algorithms like CNNs for emotion classification.</a:t>
            </a:r>
            <a:endParaRPr sz="900" dirty="0">
              <a:latin typeface="Arial" panose="020B0604020202020204" pitchFamily="34" charset="0"/>
              <a:cs typeface="Arial" panose="020B0604020202020204" pitchFamily="34" charset="0"/>
            </a:endParaRPr>
          </a:p>
        </p:txBody>
      </p:sp>
      <p:sp>
        <p:nvSpPr>
          <p:cNvPr id="19" name="Google Shape;184;p22">
            <a:extLst>
              <a:ext uri="{FF2B5EF4-FFF2-40B4-BE49-F238E27FC236}">
                <a16:creationId xmlns:a16="http://schemas.microsoft.com/office/drawing/2014/main" id="{ED052B10-44B7-E065-D71C-BF3FE219E282}"/>
              </a:ext>
            </a:extLst>
          </p:cNvPr>
          <p:cNvSpPr/>
          <p:nvPr/>
        </p:nvSpPr>
        <p:spPr>
          <a:xfrm>
            <a:off x="5146836" y="3901462"/>
            <a:ext cx="889710" cy="927763"/>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2"/>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endParaRPr sz="1700">
              <a:solidFill>
                <a:schemeClr val="lt1"/>
              </a:solidFill>
              <a:latin typeface="Roboto"/>
              <a:ea typeface="Roboto"/>
              <a:cs typeface="Roboto"/>
              <a:sym typeface="Roboto"/>
            </a:endParaRPr>
          </a:p>
        </p:txBody>
      </p:sp>
      <p:sp>
        <p:nvSpPr>
          <p:cNvPr id="20" name="Google Shape;185;p22">
            <a:extLst>
              <a:ext uri="{FF2B5EF4-FFF2-40B4-BE49-F238E27FC236}">
                <a16:creationId xmlns:a16="http://schemas.microsoft.com/office/drawing/2014/main" id="{CF07504F-E054-FFF9-C2AD-BFF5E770CCB4}"/>
              </a:ext>
            </a:extLst>
          </p:cNvPr>
          <p:cNvSpPr/>
          <p:nvPr/>
        </p:nvSpPr>
        <p:spPr>
          <a:xfrm>
            <a:off x="5416669" y="4185771"/>
            <a:ext cx="363279" cy="366790"/>
          </a:xfrm>
          <a:custGeom>
            <a:avLst/>
            <a:gdLst/>
            <a:ahLst/>
            <a:cxnLst/>
            <a:rect l="l" t="t" r="r" b="b"/>
            <a:pathLst>
              <a:path w="256" h="248" extrusionOk="0">
                <a:moveTo>
                  <a:pt x="256" y="236"/>
                </a:moveTo>
                <a:cubicBezTo>
                  <a:pt x="256" y="236"/>
                  <a:pt x="256" y="236"/>
                  <a:pt x="256" y="236"/>
                </a:cubicBezTo>
                <a:cubicBezTo>
                  <a:pt x="256" y="243"/>
                  <a:pt x="251" y="248"/>
                  <a:pt x="244" y="248"/>
                </a:cubicBezTo>
                <a:cubicBezTo>
                  <a:pt x="12" y="248"/>
                  <a:pt x="12" y="248"/>
                  <a:pt x="12" y="248"/>
                </a:cubicBezTo>
                <a:cubicBezTo>
                  <a:pt x="5" y="248"/>
                  <a:pt x="0" y="243"/>
                  <a:pt x="0" y="236"/>
                </a:cubicBezTo>
                <a:cubicBezTo>
                  <a:pt x="0" y="236"/>
                  <a:pt x="0" y="236"/>
                  <a:pt x="0" y="236"/>
                </a:cubicBezTo>
                <a:cubicBezTo>
                  <a:pt x="0" y="236"/>
                  <a:pt x="0" y="236"/>
                  <a:pt x="0" y="236"/>
                </a:cubicBezTo>
                <a:cubicBezTo>
                  <a:pt x="0" y="236"/>
                  <a:pt x="0" y="192"/>
                  <a:pt x="32" y="176"/>
                </a:cubicBezTo>
                <a:cubicBezTo>
                  <a:pt x="52" y="166"/>
                  <a:pt x="44" y="174"/>
                  <a:pt x="69" y="164"/>
                </a:cubicBezTo>
                <a:cubicBezTo>
                  <a:pt x="94" y="154"/>
                  <a:pt x="100" y="150"/>
                  <a:pt x="100" y="150"/>
                </a:cubicBezTo>
                <a:cubicBezTo>
                  <a:pt x="100" y="127"/>
                  <a:pt x="100" y="127"/>
                  <a:pt x="100" y="127"/>
                </a:cubicBezTo>
                <a:cubicBezTo>
                  <a:pt x="100" y="127"/>
                  <a:pt x="91" y="119"/>
                  <a:pt x="88" y="97"/>
                </a:cubicBezTo>
                <a:cubicBezTo>
                  <a:pt x="82" y="99"/>
                  <a:pt x="80" y="90"/>
                  <a:pt x="80" y="85"/>
                </a:cubicBezTo>
                <a:cubicBezTo>
                  <a:pt x="80" y="80"/>
                  <a:pt x="77" y="63"/>
                  <a:pt x="84" y="65"/>
                </a:cubicBezTo>
                <a:cubicBezTo>
                  <a:pt x="82" y="54"/>
                  <a:pt x="81" y="44"/>
                  <a:pt x="82" y="39"/>
                </a:cubicBezTo>
                <a:cubicBezTo>
                  <a:pt x="83" y="21"/>
                  <a:pt x="101" y="1"/>
                  <a:pt x="128" y="0"/>
                </a:cubicBezTo>
                <a:cubicBezTo>
                  <a:pt x="160" y="1"/>
                  <a:pt x="173" y="21"/>
                  <a:pt x="175" y="39"/>
                </a:cubicBezTo>
                <a:cubicBezTo>
                  <a:pt x="175" y="44"/>
                  <a:pt x="174" y="54"/>
                  <a:pt x="172" y="65"/>
                </a:cubicBezTo>
                <a:cubicBezTo>
                  <a:pt x="180" y="63"/>
                  <a:pt x="177" y="80"/>
                  <a:pt x="176" y="85"/>
                </a:cubicBezTo>
                <a:cubicBezTo>
                  <a:pt x="176" y="90"/>
                  <a:pt x="174" y="99"/>
                  <a:pt x="168" y="97"/>
                </a:cubicBezTo>
                <a:cubicBezTo>
                  <a:pt x="165" y="119"/>
                  <a:pt x="156" y="126"/>
                  <a:pt x="156" y="126"/>
                </a:cubicBezTo>
                <a:cubicBezTo>
                  <a:pt x="156" y="150"/>
                  <a:pt x="156" y="150"/>
                  <a:pt x="156" y="150"/>
                </a:cubicBezTo>
                <a:cubicBezTo>
                  <a:pt x="156" y="150"/>
                  <a:pt x="162" y="153"/>
                  <a:pt x="187" y="164"/>
                </a:cubicBezTo>
                <a:cubicBezTo>
                  <a:pt x="212" y="174"/>
                  <a:pt x="204" y="166"/>
                  <a:pt x="224" y="176"/>
                </a:cubicBezTo>
                <a:cubicBezTo>
                  <a:pt x="256" y="192"/>
                  <a:pt x="256" y="236"/>
                  <a:pt x="256" y="23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Roboto"/>
              <a:ea typeface="Roboto"/>
              <a:cs typeface="Roboto"/>
              <a:sym typeface="Roboto"/>
            </a:endParaRPr>
          </a:p>
        </p:txBody>
      </p:sp>
      <p:sp>
        <p:nvSpPr>
          <p:cNvPr id="21" name="Google Shape;186;p22">
            <a:extLst>
              <a:ext uri="{FF2B5EF4-FFF2-40B4-BE49-F238E27FC236}">
                <a16:creationId xmlns:a16="http://schemas.microsoft.com/office/drawing/2014/main" id="{7248FE1E-D15C-BF44-0FBA-64B4F1060C17}"/>
              </a:ext>
            </a:extLst>
          </p:cNvPr>
          <p:cNvSpPr txBox="1"/>
          <p:nvPr/>
        </p:nvSpPr>
        <p:spPr>
          <a:xfrm>
            <a:off x="6193234" y="4074850"/>
            <a:ext cx="3474549" cy="585225"/>
          </a:xfrm>
          <a:prstGeom prst="rect">
            <a:avLst/>
          </a:prstGeom>
          <a:noFill/>
          <a:ln>
            <a:noFill/>
          </a:ln>
        </p:spPr>
        <p:txBody>
          <a:bodyPr spcFirstLastPara="1" wrap="square" lIns="0" tIns="0" rIns="0" bIns="0" anchor="ctr" anchorCtr="0">
            <a:noAutofit/>
          </a:bodyPr>
          <a:lstStyle/>
          <a:p>
            <a:pPr marL="0" marR="0" lvl="0" indent="0" algn="l" rtl="0">
              <a:lnSpc>
                <a:spcPct val="120000"/>
              </a:lnSpc>
              <a:spcBef>
                <a:spcPts val="0"/>
              </a:spcBef>
              <a:spcAft>
                <a:spcPts val="0"/>
              </a:spcAft>
              <a:buClr>
                <a:schemeClr val="accent2"/>
              </a:buClr>
              <a:buSzPts val="1200"/>
              <a:buFont typeface="Noto Sans Symbols"/>
              <a:buNone/>
            </a:pPr>
            <a:r>
              <a:rPr lang="en-US" sz="1050" b="1" i="0" dirty="0">
                <a:solidFill>
                  <a:srgbClr val="FFC000"/>
                </a:solidFill>
                <a:effectLst/>
                <a:latin typeface="Söhne"/>
              </a:rPr>
              <a:t>Data Processing Skills</a:t>
            </a:r>
            <a:br>
              <a:rPr lang="en" sz="1051" b="1" dirty="0">
                <a:solidFill>
                  <a:srgbClr val="7F7F7F"/>
                </a:solidFill>
                <a:latin typeface="Roboto"/>
                <a:ea typeface="Roboto"/>
                <a:cs typeface="Roboto"/>
                <a:sym typeface="Roboto"/>
              </a:rPr>
            </a:br>
            <a:r>
              <a:rPr lang="en-US" sz="900" b="0" i="0" dirty="0">
                <a:effectLst/>
                <a:latin typeface="Arial" panose="020B0604020202020204" pitchFamily="34" charset="0"/>
                <a:cs typeface="Arial" panose="020B0604020202020204" pitchFamily="34" charset="0"/>
              </a:rPr>
              <a:t>Emphasize the ability to collect and preprocess diverse facial expression data.</a:t>
            </a:r>
            <a:endParaRPr sz="900" dirty="0">
              <a:latin typeface="Arial" panose="020B0604020202020204" pitchFamily="34" charset="0"/>
              <a:cs typeface="Arial" panose="020B0604020202020204" pitchFamily="34" charset="0"/>
            </a:endParaRPr>
          </a:p>
        </p:txBody>
      </p:sp>
      <p:sp>
        <p:nvSpPr>
          <p:cNvPr id="22" name="Google Shape;187;p22">
            <a:extLst>
              <a:ext uri="{FF2B5EF4-FFF2-40B4-BE49-F238E27FC236}">
                <a16:creationId xmlns:a16="http://schemas.microsoft.com/office/drawing/2014/main" id="{BDFE9564-1B16-4B4A-3448-3B3AB620EC92}"/>
              </a:ext>
            </a:extLst>
          </p:cNvPr>
          <p:cNvSpPr/>
          <p:nvPr/>
        </p:nvSpPr>
        <p:spPr>
          <a:xfrm>
            <a:off x="5146836" y="5028249"/>
            <a:ext cx="889710" cy="927763"/>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3"/>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endParaRPr sz="1700">
              <a:solidFill>
                <a:schemeClr val="lt1"/>
              </a:solidFill>
              <a:latin typeface="Roboto"/>
              <a:ea typeface="Roboto"/>
              <a:cs typeface="Roboto"/>
              <a:sym typeface="Roboto"/>
            </a:endParaRPr>
          </a:p>
        </p:txBody>
      </p:sp>
      <p:grpSp>
        <p:nvGrpSpPr>
          <p:cNvPr id="23" name="Google Shape;188;p22">
            <a:extLst>
              <a:ext uri="{FF2B5EF4-FFF2-40B4-BE49-F238E27FC236}">
                <a16:creationId xmlns:a16="http://schemas.microsoft.com/office/drawing/2014/main" id="{06535134-0EEF-AD6A-C004-1EC37005A011}"/>
              </a:ext>
            </a:extLst>
          </p:cNvPr>
          <p:cNvGrpSpPr/>
          <p:nvPr/>
        </p:nvGrpSpPr>
        <p:grpSpPr>
          <a:xfrm>
            <a:off x="5422572" y="5334916"/>
            <a:ext cx="351611" cy="322703"/>
            <a:chOff x="10059988" y="2759075"/>
            <a:chExt cx="463548" cy="407988"/>
          </a:xfrm>
        </p:grpSpPr>
        <p:sp>
          <p:nvSpPr>
            <p:cNvPr id="24" name="Google Shape;189;p22">
              <a:extLst>
                <a:ext uri="{FF2B5EF4-FFF2-40B4-BE49-F238E27FC236}">
                  <a16:creationId xmlns:a16="http://schemas.microsoft.com/office/drawing/2014/main" id="{1B2D6C60-E020-C149-A08C-6CDAB4B2E98C}"/>
                </a:ext>
              </a:extLst>
            </p:cNvPr>
            <p:cNvSpPr/>
            <p:nvPr/>
          </p:nvSpPr>
          <p:spPr>
            <a:xfrm>
              <a:off x="10059988" y="2759075"/>
              <a:ext cx="463548" cy="168274"/>
            </a:xfrm>
            <a:custGeom>
              <a:avLst/>
              <a:gdLst/>
              <a:ahLst/>
              <a:cxnLst/>
              <a:rect l="l" t="t" r="r" b="b"/>
              <a:pathLst>
                <a:path w="3212" h="1164" extrusionOk="0">
                  <a:moveTo>
                    <a:pt x="1606" y="0"/>
                  </a:moveTo>
                  <a:lnTo>
                    <a:pt x="1606" y="0"/>
                  </a:lnTo>
                  <a:lnTo>
                    <a:pt x="1712" y="2"/>
                  </a:lnTo>
                  <a:lnTo>
                    <a:pt x="1815" y="5"/>
                  </a:lnTo>
                  <a:lnTo>
                    <a:pt x="1917" y="11"/>
                  </a:lnTo>
                  <a:lnTo>
                    <a:pt x="2016" y="19"/>
                  </a:lnTo>
                  <a:lnTo>
                    <a:pt x="2114" y="30"/>
                  </a:lnTo>
                  <a:lnTo>
                    <a:pt x="2208" y="43"/>
                  </a:lnTo>
                  <a:lnTo>
                    <a:pt x="2299" y="57"/>
                  </a:lnTo>
                  <a:lnTo>
                    <a:pt x="2388" y="74"/>
                  </a:lnTo>
                  <a:lnTo>
                    <a:pt x="2472" y="92"/>
                  </a:lnTo>
                  <a:lnTo>
                    <a:pt x="2554" y="112"/>
                  </a:lnTo>
                  <a:lnTo>
                    <a:pt x="2632" y="135"/>
                  </a:lnTo>
                  <a:lnTo>
                    <a:pt x="2706" y="158"/>
                  </a:lnTo>
                  <a:lnTo>
                    <a:pt x="2775" y="183"/>
                  </a:lnTo>
                  <a:lnTo>
                    <a:pt x="2841" y="210"/>
                  </a:lnTo>
                  <a:lnTo>
                    <a:pt x="2902" y="238"/>
                  </a:lnTo>
                  <a:lnTo>
                    <a:pt x="2958" y="268"/>
                  </a:lnTo>
                  <a:lnTo>
                    <a:pt x="3009" y="299"/>
                  </a:lnTo>
                  <a:lnTo>
                    <a:pt x="3055" y="331"/>
                  </a:lnTo>
                  <a:lnTo>
                    <a:pt x="3096" y="364"/>
                  </a:lnTo>
                  <a:lnTo>
                    <a:pt x="3130" y="398"/>
                  </a:lnTo>
                  <a:lnTo>
                    <a:pt x="3159" y="433"/>
                  </a:lnTo>
                  <a:lnTo>
                    <a:pt x="3182" y="469"/>
                  </a:lnTo>
                  <a:lnTo>
                    <a:pt x="3199" y="506"/>
                  </a:lnTo>
                  <a:lnTo>
                    <a:pt x="3209" y="544"/>
                  </a:lnTo>
                  <a:lnTo>
                    <a:pt x="3212" y="582"/>
                  </a:lnTo>
                  <a:lnTo>
                    <a:pt x="3209" y="620"/>
                  </a:lnTo>
                  <a:lnTo>
                    <a:pt x="3199" y="658"/>
                  </a:lnTo>
                  <a:lnTo>
                    <a:pt x="3182" y="695"/>
                  </a:lnTo>
                  <a:lnTo>
                    <a:pt x="3159" y="731"/>
                  </a:lnTo>
                  <a:lnTo>
                    <a:pt x="3130" y="766"/>
                  </a:lnTo>
                  <a:lnTo>
                    <a:pt x="3096" y="800"/>
                  </a:lnTo>
                  <a:lnTo>
                    <a:pt x="3055" y="833"/>
                  </a:lnTo>
                  <a:lnTo>
                    <a:pt x="3009" y="865"/>
                  </a:lnTo>
                  <a:lnTo>
                    <a:pt x="2958" y="896"/>
                  </a:lnTo>
                  <a:lnTo>
                    <a:pt x="2902" y="926"/>
                  </a:lnTo>
                  <a:lnTo>
                    <a:pt x="2841" y="954"/>
                  </a:lnTo>
                  <a:lnTo>
                    <a:pt x="2775" y="981"/>
                  </a:lnTo>
                  <a:lnTo>
                    <a:pt x="2706" y="1006"/>
                  </a:lnTo>
                  <a:lnTo>
                    <a:pt x="2632" y="1030"/>
                  </a:lnTo>
                  <a:lnTo>
                    <a:pt x="2554" y="1052"/>
                  </a:lnTo>
                  <a:lnTo>
                    <a:pt x="2472" y="1072"/>
                  </a:lnTo>
                  <a:lnTo>
                    <a:pt x="2388" y="1090"/>
                  </a:lnTo>
                  <a:lnTo>
                    <a:pt x="2299" y="1107"/>
                  </a:lnTo>
                  <a:lnTo>
                    <a:pt x="2208" y="1122"/>
                  </a:lnTo>
                  <a:lnTo>
                    <a:pt x="2114" y="1134"/>
                  </a:lnTo>
                  <a:lnTo>
                    <a:pt x="2016" y="1145"/>
                  </a:lnTo>
                  <a:lnTo>
                    <a:pt x="1917" y="1153"/>
                  </a:lnTo>
                  <a:lnTo>
                    <a:pt x="1815" y="1159"/>
                  </a:lnTo>
                  <a:lnTo>
                    <a:pt x="1712" y="1163"/>
                  </a:lnTo>
                  <a:lnTo>
                    <a:pt x="1606" y="1164"/>
                  </a:lnTo>
                  <a:lnTo>
                    <a:pt x="1500" y="1163"/>
                  </a:lnTo>
                  <a:lnTo>
                    <a:pt x="1397" y="1159"/>
                  </a:lnTo>
                  <a:lnTo>
                    <a:pt x="1295" y="1153"/>
                  </a:lnTo>
                  <a:lnTo>
                    <a:pt x="1195" y="1145"/>
                  </a:lnTo>
                  <a:lnTo>
                    <a:pt x="1098" y="1134"/>
                  </a:lnTo>
                  <a:lnTo>
                    <a:pt x="1004" y="1122"/>
                  </a:lnTo>
                  <a:lnTo>
                    <a:pt x="912" y="1107"/>
                  </a:lnTo>
                  <a:lnTo>
                    <a:pt x="824" y="1090"/>
                  </a:lnTo>
                  <a:lnTo>
                    <a:pt x="739" y="1072"/>
                  </a:lnTo>
                  <a:lnTo>
                    <a:pt x="658" y="1052"/>
                  </a:lnTo>
                  <a:lnTo>
                    <a:pt x="580" y="1030"/>
                  </a:lnTo>
                  <a:lnTo>
                    <a:pt x="506" y="1006"/>
                  </a:lnTo>
                  <a:lnTo>
                    <a:pt x="436" y="981"/>
                  </a:lnTo>
                  <a:lnTo>
                    <a:pt x="371" y="954"/>
                  </a:lnTo>
                  <a:lnTo>
                    <a:pt x="310" y="926"/>
                  </a:lnTo>
                  <a:lnTo>
                    <a:pt x="254" y="896"/>
                  </a:lnTo>
                  <a:lnTo>
                    <a:pt x="203" y="865"/>
                  </a:lnTo>
                  <a:lnTo>
                    <a:pt x="157" y="833"/>
                  </a:lnTo>
                  <a:lnTo>
                    <a:pt x="116" y="800"/>
                  </a:lnTo>
                  <a:lnTo>
                    <a:pt x="82" y="766"/>
                  </a:lnTo>
                  <a:lnTo>
                    <a:pt x="53" y="731"/>
                  </a:lnTo>
                  <a:lnTo>
                    <a:pt x="30" y="695"/>
                  </a:lnTo>
                  <a:lnTo>
                    <a:pt x="13" y="658"/>
                  </a:lnTo>
                  <a:lnTo>
                    <a:pt x="3" y="620"/>
                  </a:lnTo>
                  <a:lnTo>
                    <a:pt x="0" y="582"/>
                  </a:lnTo>
                  <a:lnTo>
                    <a:pt x="3" y="544"/>
                  </a:lnTo>
                  <a:lnTo>
                    <a:pt x="13" y="506"/>
                  </a:lnTo>
                  <a:lnTo>
                    <a:pt x="30" y="469"/>
                  </a:lnTo>
                  <a:lnTo>
                    <a:pt x="53" y="433"/>
                  </a:lnTo>
                  <a:lnTo>
                    <a:pt x="82" y="398"/>
                  </a:lnTo>
                  <a:lnTo>
                    <a:pt x="116" y="364"/>
                  </a:lnTo>
                  <a:lnTo>
                    <a:pt x="157" y="331"/>
                  </a:lnTo>
                  <a:lnTo>
                    <a:pt x="203" y="299"/>
                  </a:lnTo>
                  <a:lnTo>
                    <a:pt x="254" y="268"/>
                  </a:lnTo>
                  <a:lnTo>
                    <a:pt x="310" y="238"/>
                  </a:lnTo>
                  <a:lnTo>
                    <a:pt x="371" y="210"/>
                  </a:lnTo>
                  <a:lnTo>
                    <a:pt x="436" y="183"/>
                  </a:lnTo>
                  <a:lnTo>
                    <a:pt x="506" y="158"/>
                  </a:lnTo>
                  <a:lnTo>
                    <a:pt x="580" y="135"/>
                  </a:lnTo>
                  <a:lnTo>
                    <a:pt x="658" y="112"/>
                  </a:lnTo>
                  <a:lnTo>
                    <a:pt x="739" y="92"/>
                  </a:lnTo>
                  <a:lnTo>
                    <a:pt x="824" y="74"/>
                  </a:lnTo>
                  <a:lnTo>
                    <a:pt x="912" y="57"/>
                  </a:lnTo>
                  <a:lnTo>
                    <a:pt x="1004" y="43"/>
                  </a:lnTo>
                  <a:lnTo>
                    <a:pt x="1098" y="30"/>
                  </a:lnTo>
                  <a:lnTo>
                    <a:pt x="1195" y="19"/>
                  </a:lnTo>
                  <a:lnTo>
                    <a:pt x="1295" y="11"/>
                  </a:lnTo>
                  <a:lnTo>
                    <a:pt x="1397" y="5"/>
                  </a:lnTo>
                  <a:lnTo>
                    <a:pt x="1500" y="2"/>
                  </a:lnTo>
                  <a:lnTo>
                    <a:pt x="1606"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1">
                <a:solidFill>
                  <a:schemeClr val="dk1"/>
                </a:solidFill>
                <a:latin typeface="Roboto"/>
                <a:ea typeface="Roboto"/>
                <a:cs typeface="Roboto"/>
                <a:sym typeface="Roboto"/>
              </a:endParaRPr>
            </a:p>
          </p:txBody>
        </p:sp>
        <p:sp>
          <p:nvSpPr>
            <p:cNvPr id="25" name="Google Shape;190;p22">
              <a:extLst>
                <a:ext uri="{FF2B5EF4-FFF2-40B4-BE49-F238E27FC236}">
                  <a16:creationId xmlns:a16="http://schemas.microsoft.com/office/drawing/2014/main" id="{77B3A338-443F-3D86-7C0E-5490BE3DA7C8}"/>
                </a:ext>
              </a:extLst>
            </p:cNvPr>
            <p:cNvSpPr/>
            <p:nvPr/>
          </p:nvSpPr>
          <p:spPr>
            <a:xfrm>
              <a:off x="10059988" y="2917825"/>
              <a:ext cx="463548" cy="93664"/>
            </a:xfrm>
            <a:custGeom>
              <a:avLst/>
              <a:gdLst/>
              <a:ahLst/>
              <a:cxnLst/>
              <a:rect l="l" t="t" r="r" b="b"/>
              <a:pathLst>
                <a:path w="3212" h="648" extrusionOk="0">
                  <a:moveTo>
                    <a:pt x="11" y="0"/>
                  </a:moveTo>
                  <a:lnTo>
                    <a:pt x="87" y="40"/>
                  </a:lnTo>
                  <a:lnTo>
                    <a:pt x="169" y="78"/>
                  </a:lnTo>
                  <a:lnTo>
                    <a:pt x="256" y="114"/>
                  </a:lnTo>
                  <a:lnTo>
                    <a:pt x="346" y="147"/>
                  </a:lnTo>
                  <a:lnTo>
                    <a:pt x="442" y="179"/>
                  </a:lnTo>
                  <a:lnTo>
                    <a:pt x="543" y="207"/>
                  </a:lnTo>
                  <a:lnTo>
                    <a:pt x="647" y="233"/>
                  </a:lnTo>
                  <a:lnTo>
                    <a:pt x="756" y="257"/>
                  </a:lnTo>
                  <a:lnTo>
                    <a:pt x="869" y="277"/>
                  </a:lnTo>
                  <a:lnTo>
                    <a:pt x="985" y="295"/>
                  </a:lnTo>
                  <a:lnTo>
                    <a:pt x="1103" y="310"/>
                  </a:lnTo>
                  <a:lnTo>
                    <a:pt x="1225" y="322"/>
                  </a:lnTo>
                  <a:lnTo>
                    <a:pt x="1349" y="330"/>
                  </a:lnTo>
                  <a:lnTo>
                    <a:pt x="1477" y="336"/>
                  </a:lnTo>
                  <a:lnTo>
                    <a:pt x="1606" y="338"/>
                  </a:lnTo>
                  <a:lnTo>
                    <a:pt x="1735" y="336"/>
                  </a:lnTo>
                  <a:lnTo>
                    <a:pt x="1862" y="330"/>
                  </a:lnTo>
                  <a:lnTo>
                    <a:pt x="1987" y="322"/>
                  </a:lnTo>
                  <a:lnTo>
                    <a:pt x="2109" y="310"/>
                  </a:lnTo>
                  <a:lnTo>
                    <a:pt x="2228" y="295"/>
                  </a:lnTo>
                  <a:lnTo>
                    <a:pt x="2343" y="277"/>
                  </a:lnTo>
                  <a:lnTo>
                    <a:pt x="2455" y="257"/>
                  </a:lnTo>
                  <a:lnTo>
                    <a:pt x="2564" y="233"/>
                  </a:lnTo>
                  <a:lnTo>
                    <a:pt x="2669" y="207"/>
                  </a:lnTo>
                  <a:lnTo>
                    <a:pt x="2769" y="179"/>
                  </a:lnTo>
                  <a:lnTo>
                    <a:pt x="2865" y="147"/>
                  </a:lnTo>
                  <a:lnTo>
                    <a:pt x="2957" y="114"/>
                  </a:lnTo>
                  <a:lnTo>
                    <a:pt x="3044" y="78"/>
                  </a:lnTo>
                  <a:lnTo>
                    <a:pt x="3125" y="40"/>
                  </a:lnTo>
                  <a:lnTo>
                    <a:pt x="3202" y="0"/>
                  </a:lnTo>
                  <a:lnTo>
                    <a:pt x="3209" y="33"/>
                  </a:lnTo>
                  <a:lnTo>
                    <a:pt x="3212" y="66"/>
                  </a:lnTo>
                  <a:lnTo>
                    <a:pt x="3209" y="104"/>
                  </a:lnTo>
                  <a:lnTo>
                    <a:pt x="3199" y="142"/>
                  </a:lnTo>
                  <a:lnTo>
                    <a:pt x="3182" y="179"/>
                  </a:lnTo>
                  <a:lnTo>
                    <a:pt x="3159" y="215"/>
                  </a:lnTo>
                  <a:lnTo>
                    <a:pt x="3130" y="250"/>
                  </a:lnTo>
                  <a:lnTo>
                    <a:pt x="3096" y="284"/>
                  </a:lnTo>
                  <a:lnTo>
                    <a:pt x="3055" y="317"/>
                  </a:lnTo>
                  <a:lnTo>
                    <a:pt x="3009" y="350"/>
                  </a:lnTo>
                  <a:lnTo>
                    <a:pt x="2958" y="381"/>
                  </a:lnTo>
                  <a:lnTo>
                    <a:pt x="2902" y="410"/>
                  </a:lnTo>
                  <a:lnTo>
                    <a:pt x="2841" y="439"/>
                  </a:lnTo>
                  <a:lnTo>
                    <a:pt x="2775" y="465"/>
                  </a:lnTo>
                  <a:lnTo>
                    <a:pt x="2706" y="491"/>
                  </a:lnTo>
                  <a:lnTo>
                    <a:pt x="2632" y="514"/>
                  </a:lnTo>
                  <a:lnTo>
                    <a:pt x="2554" y="536"/>
                  </a:lnTo>
                  <a:lnTo>
                    <a:pt x="2472" y="557"/>
                  </a:lnTo>
                  <a:lnTo>
                    <a:pt x="2388" y="575"/>
                  </a:lnTo>
                  <a:lnTo>
                    <a:pt x="2299" y="592"/>
                  </a:lnTo>
                  <a:lnTo>
                    <a:pt x="2208" y="606"/>
                  </a:lnTo>
                  <a:lnTo>
                    <a:pt x="2114" y="619"/>
                  </a:lnTo>
                  <a:lnTo>
                    <a:pt x="2016" y="629"/>
                  </a:lnTo>
                  <a:lnTo>
                    <a:pt x="1917" y="638"/>
                  </a:lnTo>
                  <a:lnTo>
                    <a:pt x="1815" y="644"/>
                  </a:lnTo>
                  <a:lnTo>
                    <a:pt x="1712" y="647"/>
                  </a:lnTo>
                  <a:lnTo>
                    <a:pt x="1606" y="648"/>
                  </a:lnTo>
                  <a:lnTo>
                    <a:pt x="1500" y="647"/>
                  </a:lnTo>
                  <a:lnTo>
                    <a:pt x="1397" y="644"/>
                  </a:lnTo>
                  <a:lnTo>
                    <a:pt x="1295" y="638"/>
                  </a:lnTo>
                  <a:lnTo>
                    <a:pt x="1195" y="629"/>
                  </a:lnTo>
                  <a:lnTo>
                    <a:pt x="1098" y="619"/>
                  </a:lnTo>
                  <a:lnTo>
                    <a:pt x="1004" y="606"/>
                  </a:lnTo>
                  <a:lnTo>
                    <a:pt x="912" y="592"/>
                  </a:lnTo>
                  <a:lnTo>
                    <a:pt x="824" y="575"/>
                  </a:lnTo>
                  <a:lnTo>
                    <a:pt x="739" y="557"/>
                  </a:lnTo>
                  <a:lnTo>
                    <a:pt x="658" y="536"/>
                  </a:lnTo>
                  <a:lnTo>
                    <a:pt x="580" y="514"/>
                  </a:lnTo>
                  <a:lnTo>
                    <a:pt x="506" y="491"/>
                  </a:lnTo>
                  <a:lnTo>
                    <a:pt x="436" y="465"/>
                  </a:lnTo>
                  <a:lnTo>
                    <a:pt x="371" y="439"/>
                  </a:lnTo>
                  <a:lnTo>
                    <a:pt x="310" y="410"/>
                  </a:lnTo>
                  <a:lnTo>
                    <a:pt x="254" y="381"/>
                  </a:lnTo>
                  <a:lnTo>
                    <a:pt x="203" y="350"/>
                  </a:lnTo>
                  <a:lnTo>
                    <a:pt x="157" y="317"/>
                  </a:lnTo>
                  <a:lnTo>
                    <a:pt x="116" y="284"/>
                  </a:lnTo>
                  <a:lnTo>
                    <a:pt x="82" y="250"/>
                  </a:lnTo>
                  <a:lnTo>
                    <a:pt x="53" y="215"/>
                  </a:lnTo>
                  <a:lnTo>
                    <a:pt x="30" y="179"/>
                  </a:lnTo>
                  <a:lnTo>
                    <a:pt x="13" y="142"/>
                  </a:lnTo>
                  <a:lnTo>
                    <a:pt x="3" y="104"/>
                  </a:lnTo>
                  <a:lnTo>
                    <a:pt x="0" y="66"/>
                  </a:lnTo>
                  <a:lnTo>
                    <a:pt x="3" y="33"/>
                  </a:lnTo>
                  <a:lnTo>
                    <a:pt x="11"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1">
                <a:solidFill>
                  <a:schemeClr val="dk1"/>
                </a:solidFill>
                <a:latin typeface="Roboto"/>
                <a:ea typeface="Roboto"/>
                <a:cs typeface="Roboto"/>
                <a:sym typeface="Roboto"/>
              </a:endParaRPr>
            </a:p>
          </p:txBody>
        </p:sp>
        <p:sp>
          <p:nvSpPr>
            <p:cNvPr id="26" name="Google Shape;191;p22">
              <a:extLst>
                <a:ext uri="{FF2B5EF4-FFF2-40B4-BE49-F238E27FC236}">
                  <a16:creationId xmlns:a16="http://schemas.microsoft.com/office/drawing/2014/main" id="{31961126-6979-11B9-30B7-57C4B74376BE}"/>
                </a:ext>
              </a:extLst>
            </p:cNvPr>
            <p:cNvSpPr/>
            <p:nvPr/>
          </p:nvSpPr>
          <p:spPr>
            <a:xfrm>
              <a:off x="10059988" y="2995613"/>
              <a:ext cx="463548" cy="93663"/>
            </a:xfrm>
            <a:custGeom>
              <a:avLst/>
              <a:gdLst/>
              <a:ahLst/>
              <a:cxnLst/>
              <a:rect l="l" t="t" r="r" b="b"/>
              <a:pathLst>
                <a:path w="3212" h="647" extrusionOk="0">
                  <a:moveTo>
                    <a:pt x="11" y="0"/>
                  </a:moveTo>
                  <a:lnTo>
                    <a:pt x="87" y="40"/>
                  </a:lnTo>
                  <a:lnTo>
                    <a:pt x="169" y="78"/>
                  </a:lnTo>
                  <a:lnTo>
                    <a:pt x="256" y="114"/>
                  </a:lnTo>
                  <a:lnTo>
                    <a:pt x="346" y="147"/>
                  </a:lnTo>
                  <a:lnTo>
                    <a:pt x="442" y="178"/>
                  </a:lnTo>
                  <a:lnTo>
                    <a:pt x="543" y="207"/>
                  </a:lnTo>
                  <a:lnTo>
                    <a:pt x="647" y="233"/>
                  </a:lnTo>
                  <a:lnTo>
                    <a:pt x="756" y="257"/>
                  </a:lnTo>
                  <a:lnTo>
                    <a:pt x="869" y="277"/>
                  </a:lnTo>
                  <a:lnTo>
                    <a:pt x="985" y="295"/>
                  </a:lnTo>
                  <a:lnTo>
                    <a:pt x="1103" y="310"/>
                  </a:lnTo>
                  <a:lnTo>
                    <a:pt x="1225" y="322"/>
                  </a:lnTo>
                  <a:lnTo>
                    <a:pt x="1349" y="330"/>
                  </a:lnTo>
                  <a:lnTo>
                    <a:pt x="1477" y="335"/>
                  </a:lnTo>
                  <a:lnTo>
                    <a:pt x="1606" y="337"/>
                  </a:lnTo>
                  <a:lnTo>
                    <a:pt x="1735" y="335"/>
                  </a:lnTo>
                  <a:lnTo>
                    <a:pt x="1862" y="330"/>
                  </a:lnTo>
                  <a:lnTo>
                    <a:pt x="1987" y="322"/>
                  </a:lnTo>
                  <a:lnTo>
                    <a:pt x="2109" y="310"/>
                  </a:lnTo>
                  <a:lnTo>
                    <a:pt x="2228" y="295"/>
                  </a:lnTo>
                  <a:lnTo>
                    <a:pt x="2343" y="277"/>
                  </a:lnTo>
                  <a:lnTo>
                    <a:pt x="2455" y="257"/>
                  </a:lnTo>
                  <a:lnTo>
                    <a:pt x="2564" y="233"/>
                  </a:lnTo>
                  <a:lnTo>
                    <a:pt x="2669" y="207"/>
                  </a:lnTo>
                  <a:lnTo>
                    <a:pt x="2769" y="178"/>
                  </a:lnTo>
                  <a:lnTo>
                    <a:pt x="2865" y="147"/>
                  </a:lnTo>
                  <a:lnTo>
                    <a:pt x="2957" y="114"/>
                  </a:lnTo>
                  <a:lnTo>
                    <a:pt x="3044" y="78"/>
                  </a:lnTo>
                  <a:lnTo>
                    <a:pt x="3125" y="40"/>
                  </a:lnTo>
                  <a:lnTo>
                    <a:pt x="3202" y="0"/>
                  </a:lnTo>
                  <a:lnTo>
                    <a:pt x="3209" y="33"/>
                  </a:lnTo>
                  <a:lnTo>
                    <a:pt x="3212" y="66"/>
                  </a:lnTo>
                  <a:lnTo>
                    <a:pt x="3209" y="104"/>
                  </a:lnTo>
                  <a:lnTo>
                    <a:pt x="3199" y="142"/>
                  </a:lnTo>
                  <a:lnTo>
                    <a:pt x="3182" y="178"/>
                  </a:lnTo>
                  <a:lnTo>
                    <a:pt x="3159" y="215"/>
                  </a:lnTo>
                  <a:lnTo>
                    <a:pt x="3130" y="250"/>
                  </a:lnTo>
                  <a:lnTo>
                    <a:pt x="3096" y="284"/>
                  </a:lnTo>
                  <a:lnTo>
                    <a:pt x="3055" y="317"/>
                  </a:lnTo>
                  <a:lnTo>
                    <a:pt x="3009" y="349"/>
                  </a:lnTo>
                  <a:lnTo>
                    <a:pt x="2958" y="380"/>
                  </a:lnTo>
                  <a:lnTo>
                    <a:pt x="2902" y="409"/>
                  </a:lnTo>
                  <a:lnTo>
                    <a:pt x="2841" y="438"/>
                  </a:lnTo>
                  <a:lnTo>
                    <a:pt x="2775" y="464"/>
                  </a:lnTo>
                  <a:lnTo>
                    <a:pt x="2706" y="490"/>
                  </a:lnTo>
                  <a:lnTo>
                    <a:pt x="2632" y="513"/>
                  </a:lnTo>
                  <a:lnTo>
                    <a:pt x="2554" y="535"/>
                  </a:lnTo>
                  <a:lnTo>
                    <a:pt x="2472" y="556"/>
                  </a:lnTo>
                  <a:lnTo>
                    <a:pt x="2388" y="574"/>
                  </a:lnTo>
                  <a:lnTo>
                    <a:pt x="2299" y="591"/>
                  </a:lnTo>
                  <a:lnTo>
                    <a:pt x="2208" y="605"/>
                  </a:lnTo>
                  <a:lnTo>
                    <a:pt x="2114" y="618"/>
                  </a:lnTo>
                  <a:lnTo>
                    <a:pt x="2016" y="628"/>
                  </a:lnTo>
                  <a:lnTo>
                    <a:pt x="1917" y="637"/>
                  </a:lnTo>
                  <a:lnTo>
                    <a:pt x="1815" y="643"/>
                  </a:lnTo>
                  <a:lnTo>
                    <a:pt x="1712" y="646"/>
                  </a:lnTo>
                  <a:lnTo>
                    <a:pt x="1606" y="647"/>
                  </a:lnTo>
                  <a:lnTo>
                    <a:pt x="1500" y="646"/>
                  </a:lnTo>
                  <a:lnTo>
                    <a:pt x="1397" y="643"/>
                  </a:lnTo>
                  <a:lnTo>
                    <a:pt x="1295" y="637"/>
                  </a:lnTo>
                  <a:lnTo>
                    <a:pt x="1195" y="628"/>
                  </a:lnTo>
                  <a:lnTo>
                    <a:pt x="1098" y="618"/>
                  </a:lnTo>
                  <a:lnTo>
                    <a:pt x="1004" y="605"/>
                  </a:lnTo>
                  <a:lnTo>
                    <a:pt x="912" y="591"/>
                  </a:lnTo>
                  <a:lnTo>
                    <a:pt x="824" y="574"/>
                  </a:lnTo>
                  <a:lnTo>
                    <a:pt x="739" y="556"/>
                  </a:lnTo>
                  <a:lnTo>
                    <a:pt x="658" y="535"/>
                  </a:lnTo>
                  <a:lnTo>
                    <a:pt x="580" y="513"/>
                  </a:lnTo>
                  <a:lnTo>
                    <a:pt x="506" y="490"/>
                  </a:lnTo>
                  <a:lnTo>
                    <a:pt x="436" y="464"/>
                  </a:lnTo>
                  <a:lnTo>
                    <a:pt x="371" y="438"/>
                  </a:lnTo>
                  <a:lnTo>
                    <a:pt x="310" y="409"/>
                  </a:lnTo>
                  <a:lnTo>
                    <a:pt x="254" y="380"/>
                  </a:lnTo>
                  <a:lnTo>
                    <a:pt x="203" y="349"/>
                  </a:lnTo>
                  <a:lnTo>
                    <a:pt x="157" y="317"/>
                  </a:lnTo>
                  <a:lnTo>
                    <a:pt x="116" y="284"/>
                  </a:lnTo>
                  <a:lnTo>
                    <a:pt x="82" y="250"/>
                  </a:lnTo>
                  <a:lnTo>
                    <a:pt x="53" y="215"/>
                  </a:lnTo>
                  <a:lnTo>
                    <a:pt x="30" y="178"/>
                  </a:lnTo>
                  <a:lnTo>
                    <a:pt x="13" y="142"/>
                  </a:lnTo>
                  <a:lnTo>
                    <a:pt x="3" y="104"/>
                  </a:lnTo>
                  <a:lnTo>
                    <a:pt x="0" y="66"/>
                  </a:lnTo>
                  <a:lnTo>
                    <a:pt x="3" y="33"/>
                  </a:lnTo>
                  <a:lnTo>
                    <a:pt x="11"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1">
                <a:solidFill>
                  <a:schemeClr val="dk1"/>
                </a:solidFill>
                <a:latin typeface="Roboto"/>
                <a:ea typeface="Roboto"/>
                <a:cs typeface="Roboto"/>
                <a:sym typeface="Roboto"/>
              </a:endParaRPr>
            </a:p>
          </p:txBody>
        </p:sp>
        <p:sp>
          <p:nvSpPr>
            <p:cNvPr id="27" name="Google Shape;192;p22">
              <a:extLst>
                <a:ext uri="{FF2B5EF4-FFF2-40B4-BE49-F238E27FC236}">
                  <a16:creationId xmlns:a16="http://schemas.microsoft.com/office/drawing/2014/main" id="{3C1603B7-357A-7D6C-0EEB-0FB693E5F2B3}"/>
                </a:ext>
              </a:extLst>
            </p:cNvPr>
            <p:cNvSpPr/>
            <p:nvPr/>
          </p:nvSpPr>
          <p:spPr>
            <a:xfrm>
              <a:off x="10059988" y="3074988"/>
              <a:ext cx="463548" cy="92075"/>
            </a:xfrm>
            <a:custGeom>
              <a:avLst/>
              <a:gdLst/>
              <a:ahLst/>
              <a:cxnLst/>
              <a:rect l="l" t="t" r="r" b="b"/>
              <a:pathLst>
                <a:path w="3212" h="647" extrusionOk="0">
                  <a:moveTo>
                    <a:pt x="11" y="0"/>
                  </a:moveTo>
                  <a:lnTo>
                    <a:pt x="87" y="40"/>
                  </a:lnTo>
                  <a:lnTo>
                    <a:pt x="169" y="78"/>
                  </a:lnTo>
                  <a:lnTo>
                    <a:pt x="256" y="113"/>
                  </a:lnTo>
                  <a:lnTo>
                    <a:pt x="346" y="147"/>
                  </a:lnTo>
                  <a:lnTo>
                    <a:pt x="442" y="178"/>
                  </a:lnTo>
                  <a:lnTo>
                    <a:pt x="543" y="207"/>
                  </a:lnTo>
                  <a:lnTo>
                    <a:pt x="647" y="233"/>
                  </a:lnTo>
                  <a:lnTo>
                    <a:pt x="756" y="257"/>
                  </a:lnTo>
                  <a:lnTo>
                    <a:pt x="869" y="277"/>
                  </a:lnTo>
                  <a:lnTo>
                    <a:pt x="985" y="295"/>
                  </a:lnTo>
                  <a:lnTo>
                    <a:pt x="1103" y="310"/>
                  </a:lnTo>
                  <a:lnTo>
                    <a:pt x="1225" y="322"/>
                  </a:lnTo>
                  <a:lnTo>
                    <a:pt x="1349" y="330"/>
                  </a:lnTo>
                  <a:lnTo>
                    <a:pt x="1477" y="335"/>
                  </a:lnTo>
                  <a:lnTo>
                    <a:pt x="1606" y="337"/>
                  </a:lnTo>
                  <a:lnTo>
                    <a:pt x="1735" y="335"/>
                  </a:lnTo>
                  <a:lnTo>
                    <a:pt x="1862" y="330"/>
                  </a:lnTo>
                  <a:lnTo>
                    <a:pt x="1987" y="322"/>
                  </a:lnTo>
                  <a:lnTo>
                    <a:pt x="2109" y="310"/>
                  </a:lnTo>
                  <a:lnTo>
                    <a:pt x="2228" y="295"/>
                  </a:lnTo>
                  <a:lnTo>
                    <a:pt x="2343" y="277"/>
                  </a:lnTo>
                  <a:lnTo>
                    <a:pt x="2455" y="257"/>
                  </a:lnTo>
                  <a:lnTo>
                    <a:pt x="2564" y="233"/>
                  </a:lnTo>
                  <a:lnTo>
                    <a:pt x="2669" y="207"/>
                  </a:lnTo>
                  <a:lnTo>
                    <a:pt x="2769" y="178"/>
                  </a:lnTo>
                  <a:lnTo>
                    <a:pt x="2865" y="147"/>
                  </a:lnTo>
                  <a:lnTo>
                    <a:pt x="2957" y="113"/>
                  </a:lnTo>
                  <a:lnTo>
                    <a:pt x="3044" y="78"/>
                  </a:lnTo>
                  <a:lnTo>
                    <a:pt x="3125" y="40"/>
                  </a:lnTo>
                  <a:lnTo>
                    <a:pt x="3202" y="0"/>
                  </a:lnTo>
                  <a:lnTo>
                    <a:pt x="3209" y="32"/>
                  </a:lnTo>
                  <a:lnTo>
                    <a:pt x="3212" y="65"/>
                  </a:lnTo>
                  <a:lnTo>
                    <a:pt x="3209" y="103"/>
                  </a:lnTo>
                  <a:lnTo>
                    <a:pt x="3199" y="141"/>
                  </a:lnTo>
                  <a:lnTo>
                    <a:pt x="3182" y="178"/>
                  </a:lnTo>
                  <a:lnTo>
                    <a:pt x="3159" y="214"/>
                  </a:lnTo>
                  <a:lnTo>
                    <a:pt x="3130" y="249"/>
                  </a:lnTo>
                  <a:lnTo>
                    <a:pt x="3096" y="283"/>
                  </a:lnTo>
                  <a:lnTo>
                    <a:pt x="3055" y="316"/>
                  </a:lnTo>
                  <a:lnTo>
                    <a:pt x="3009" y="348"/>
                  </a:lnTo>
                  <a:lnTo>
                    <a:pt x="2958" y="379"/>
                  </a:lnTo>
                  <a:lnTo>
                    <a:pt x="2902" y="409"/>
                  </a:lnTo>
                  <a:lnTo>
                    <a:pt x="2841" y="437"/>
                  </a:lnTo>
                  <a:lnTo>
                    <a:pt x="2775" y="464"/>
                  </a:lnTo>
                  <a:lnTo>
                    <a:pt x="2706" y="489"/>
                  </a:lnTo>
                  <a:lnTo>
                    <a:pt x="2632" y="513"/>
                  </a:lnTo>
                  <a:lnTo>
                    <a:pt x="2554" y="535"/>
                  </a:lnTo>
                  <a:lnTo>
                    <a:pt x="2472" y="555"/>
                  </a:lnTo>
                  <a:lnTo>
                    <a:pt x="2388" y="574"/>
                  </a:lnTo>
                  <a:lnTo>
                    <a:pt x="2299" y="590"/>
                  </a:lnTo>
                  <a:lnTo>
                    <a:pt x="2208" y="605"/>
                  </a:lnTo>
                  <a:lnTo>
                    <a:pt x="2114" y="618"/>
                  </a:lnTo>
                  <a:lnTo>
                    <a:pt x="2016" y="628"/>
                  </a:lnTo>
                  <a:lnTo>
                    <a:pt x="1917" y="636"/>
                  </a:lnTo>
                  <a:lnTo>
                    <a:pt x="1815" y="642"/>
                  </a:lnTo>
                  <a:lnTo>
                    <a:pt x="1712" y="646"/>
                  </a:lnTo>
                  <a:lnTo>
                    <a:pt x="1606" y="647"/>
                  </a:lnTo>
                  <a:lnTo>
                    <a:pt x="1500" y="646"/>
                  </a:lnTo>
                  <a:lnTo>
                    <a:pt x="1397" y="642"/>
                  </a:lnTo>
                  <a:lnTo>
                    <a:pt x="1295" y="636"/>
                  </a:lnTo>
                  <a:lnTo>
                    <a:pt x="1195" y="628"/>
                  </a:lnTo>
                  <a:lnTo>
                    <a:pt x="1098" y="618"/>
                  </a:lnTo>
                  <a:lnTo>
                    <a:pt x="1004" y="605"/>
                  </a:lnTo>
                  <a:lnTo>
                    <a:pt x="912" y="590"/>
                  </a:lnTo>
                  <a:lnTo>
                    <a:pt x="824" y="574"/>
                  </a:lnTo>
                  <a:lnTo>
                    <a:pt x="739" y="555"/>
                  </a:lnTo>
                  <a:lnTo>
                    <a:pt x="658" y="535"/>
                  </a:lnTo>
                  <a:lnTo>
                    <a:pt x="580" y="513"/>
                  </a:lnTo>
                  <a:lnTo>
                    <a:pt x="506" y="489"/>
                  </a:lnTo>
                  <a:lnTo>
                    <a:pt x="436" y="464"/>
                  </a:lnTo>
                  <a:lnTo>
                    <a:pt x="371" y="437"/>
                  </a:lnTo>
                  <a:lnTo>
                    <a:pt x="310" y="409"/>
                  </a:lnTo>
                  <a:lnTo>
                    <a:pt x="254" y="379"/>
                  </a:lnTo>
                  <a:lnTo>
                    <a:pt x="203" y="348"/>
                  </a:lnTo>
                  <a:lnTo>
                    <a:pt x="157" y="316"/>
                  </a:lnTo>
                  <a:lnTo>
                    <a:pt x="116" y="283"/>
                  </a:lnTo>
                  <a:lnTo>
                    <a:pt x="82" y="249"/>
                  </a:lnTo>
                  <a:lnTo>
                    <a:pt x="53" y="214"/>
                  </a:lnTo>
                  <a:lnTo>
                    <a:pt x="30" y="178"/>
                  </a:lnTo>
                  <a:lnTo>
                    <a:pt x="13" y="141"/>
                  </a:lnTo>
                  <a:lnTo>
                    <a:pt x="3" y="103"/>
                  </a:lnTo>
                  <a:lnTo>
                    <a:pt x="0" y="65"/>
                  </a:lnTo>
                  <a:lnTo>
                    <a:pt x="3" y="32"/>
                  </a:lnTo>
                  <a:lnTo>
                    <a:pt x="11"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1">
                <a:solidFill>
                  <a:schemeClr val="dk1"/>
                </a:solidFill>
                <a:latin typeface="Roboto"/>
                <a:ea typeface="Roboto"/>
                <a:cs typeface="Roboto"/>
                <a:sym typeface="Roboto"/>
              </a:endParaRPr>
            </a:p>
          </p:txBody>
        </p:sp>
      </p:grpSp>
      <p:sp>
        <p:nvSpPr>
          <p:cNvPr id="28" name="Google Shape;193;p22">
            <a:extLst>
              <a:ext uri="{FF2B5EF4-FFF2-40B4-BE49-F238E27FC236}">
                <a16:creationId xmlns:a16="http://schemas.microsoft.com/office/drawing/2014/main" id="{6604AD2B-872F-B931-F936-0679B7C8F633}"/>
              </a:ext>
            </a:extLst>
          </p:cNvPr>
          <p:cNvSpPr txBox="1"/>
          <p:nvPr/>
        </p:nvSpPr>
        <p:spPr>
          <a:xfrm>
            <a:off x="6193234" y="5201637"/>
            <a:ext cx="3474549" cy="585225"/>
          </a:xfrm>
          <a:prstGeom prst="rect">
            <a:avLst/>
          </a:prstGeom>
          <a:noFill/>
          <a:ln>
            <a:noFill/>
          </a:ln>
        </p:spPr>
        <p:txBody>
          <a:bodyPr spcFirstLastPara="1" wrap="square" lIns="0" tIns="0" rIns="0" bIns="0" anchor="ctr" anchorCtr="0">
            <a:noAutofit/>
          </a:bodyPr>
          <a:lstStyle/>
          <a:p>
            <a:pPr marL="0" marR="0" lvl="0" indent="0" algn="l" rtl="0">
              <a:lnSpc>
                <a:spcPct val="120000"/>
              </a:lnSpc>
              <a:spcBef>
                <a:spcPts val="0"/>
              </a:spcBef>
              <a:spcAft>
                <a:spcPts val="0"/>
              </a:spcAft>
              <a:buClr>
                <a:schemeClr val="accent3"/>
              </a:buClr>
              <a:buSzPts val="1200"/>
              <a:buFont typeface="Noto Sans Symbols"/>
              <a:buNone/>
            </a:pPr>
            <a:r>
              <a:rPr lang="en-US" sz="1050" b="1" i="0" dirty="0">
                <a:solidFill>
                  <a:schemeClr val="accent3"/>
                </a:solidFill>
                <a:effectLst/>
                <a:latin typeface="Arial Black" panose="020B0A04020102020204" pitchFamily="34" charset="0"/>
              </a:rPr>
              <a:t>Model Customization</a:t>
            </a:r>
            <a:br>
              <a:rPr lang="en" sz="1051" b="1" dirty="0">
                <a:solidFill>
                  <a:srgbClr val="7F7F7F"/>
                </a:solidFill>
                <a:latin typeface="Roboto"/>
                <a:ea typeface="Roboto"/>
                <a:cs typeface="Roboto"/>
                <a:sym typeface="Roboto"/>
              </a:rPr>
            </a:br>
            <a:r>
              <a:rPr lang="en-US" sz="900" b="0" i="0" dirty="0">
                <a:effectLst/>
                <a:latin typeface="Arial" panose="020B0604020202020204" pitchFamily="34" charset="0"/>
                <a:cs typeface="Arial" panose="020B0604020202020204" pitchFamily="34" charset="0"/>
              </a:rPr>
              <a:t>expertise in fine-tuning the system for specific applications</a:t>
            </a:r>
            <a:endParaRPr sz="900" dirty="0">
              <a:latin typeface="Arial" panose="020B0604020202020204" pitchFamily="34" charset="0"/>
              <a:cs typeface="Arial" panose="020B0604020202020204" pitchFamily="34" charset="0"/>
            </a:endParaRPr>
          </a:p>
        </p:txBody>
      </p:sp>
      <p:pic>
        <p:nvPicPr>
          <p:cNvPr id="33" name="Picture 32" descr="A tree with many logos&#10;&#10;Description automatically generated">
            <a:extLst>
              <a:ext uri="{FF2B5EF4-FFF2-40B4-BE49-F238E27FC236}">
                <a16:creationId xmlns:a16="http://schemas.microsoft.com/office/drawing/2014/main" id="{7FEDFF01-CD00-0E98-2A06-A06DE4629BE0}"/>
              </a:ext>
            </a:extLst>
          </p:cNvPr>
          <p:cNvPicPr>
            <a:picLocks noChangeAspect="1"/>
          </p:cNvPicPr>
          <p:nvPr/>
        </p:nvPicPr>
        <p:blipFill>
          <a:blip r:embed="rId2"/>
          <a:stretch>
            <a:fillRect/>
          </a:stretch>
        </p:blipFill>
        <p:spPr>
          <a:xfrm>
            <a:off x="2072811" y="3620742"/>
            <a:ext cx="1365131" cy="1466252"/>
          </a:xfrm>
          <a:prstGeom prst="rect">
            <a:avLst/>
          </a:prstGeom>
        </p:spPr>
      </p:pic>
    </p:spTree>
    <p:extLst>
      <p:ext uri="{BB962C8B-B14F-4D97-AF65-F5344CB8AC3E}">
        <p14:creationId xmlns:p14="http://schemas.microsoft.com/office/powerpoint/2010/main" val="40914410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08;p24">
            <a:extLst>
              <a:ext uri="{FF2B5EF4-FFF2-40B4-BE49-F238E27FC236}">
                <a16:creationId xmlns:a16="http://schemas.microsoft.com/office/drawing/2014/main" id="{33A94B26-BFB5-2216-C325-C03C7D51F77D}"/>
              </a:ext>
            </a:extLst>
          </p:cNvPr>
          <p:cNvSpPr/>
          <p:nvPr/>
        </p:nvSpPr>
        <p:spPr>
          <a:xfrm>
            <a:off x="935562" y="2556679"/>
            <a:ext cx="2008500" cy="1954367"/>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US" sz="1400" b="1" i="0" dirty="0">
                <a:effectLst/>
                <a:latin typeface="Söhne"/>
              </a:rPr>
              <a:t>Advanced Machine Learning Algorithms</a:t>
            </a:r>
            <a:endParaRPr sz="1350" dirty="0">
              <a:solidFill>
                <a:schemeClr val="dk1"/>
              </a:solidFill>
              <a:latin typeface="Roboto"/>
              <a:ea typeface="Roboto"/>
              <a:cs typeface="Roboto"/>
              <a:sym typeface="Roboto"/>
            </a:endParaRPr>
          </a:p>
        </p:txBody>
      </p:sp>
      <p:sp>
        <p:nvSpPr>
          <p:cNvPr id="3" name="Google Shape;209;p24">
            <a:extLst>
              <a:ext uri="{FF2B5EF4-FFF2-40B4-BE49-F238E27FC236}">
                <a16:creationId xmlns:a16="http://schemas.microsoft.com/office/drawing/2014/main" id="{16CD2FB6-242F-0FF5-5B06-8539F08FE7FA}"/>
              </a:ext>
            </a:extLst>
          </p:cNvPr>
          <p:cNvSpPr txBox="1">
            <a:spLocks/>
          </p:cNvSpPr>
          <p:nvPr/>
        </p:nvSpPr>
        <p:spPr>
          <a:xfrm>
            <a:off x="1100091" y="1245236"/>
            <a:ext cx="8368500" cy="173400"/>
          </a:xfrm>
          <a:prstGeom prst="rect">
            <a:avLst/>
          </a:prstGeom>
          <a:noFill/>
          <a:ln>
            <a:noFill/>
          </a:ln>
        </p:spPr>
        <p:txBody>
          <a:bodyPr spcFirstLastPara="1" wrap="square" lIns="0" tIns="0" rIns="0" bIns="0" anchor="ctr" anchorCtr="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a:lstStyle>
          <a:p>
            <a:pPr marL="0" indent="0" algn="ctr">
              <a:spcBef>
                <a:spcPts val="0"/>
              </a:spcBef>
              <a:spcAft>
                <a:spcPts val="1600"/>
              </a:spcAft>
              <a:buClr>
                <a:srgbClr val="7F7F7F"/>
              </a:buClr>
              <a:buSzPts val="1200"/>
              <a:buFont typeface="Wingdings 3" charset="2"/>
              <a:buNone/>
            </a:pPr>
            <a:endParaRPr lang="en-US" dirty="0"/>
          </a:p>
        </p:txBody>
      </p:sp>
      <p:sp>
        <p:nvSpPr>
          <p:cNvPr id="4" name="Google Shape;210;p24">
            <a:extLst>
              <a:ext uri="{FF2B5EF4-FFF2-40B4-BE49-F238E27FC236}">
                <a16:creationId xmlns:a16="http://schemas.microsoft.com/office/drawing/2014/main" id="{CC6DB09A-45CF-4CBD-9965-804D14D03403}"/>
              </a:ext>
            </a:extLst>
          </p:cNvPr>
          <p:cNvSpPr txBox="1">
            <a:spLocks/>
          </p:cNvSpPr>
          <p:nvPr/>
        </p:nvSpPr>
        <p:spPr>
          <a:xfrm>
            <a:off x="381000" y="341313"/>
            <a:ext cx="8368500" cy="495300"/>
          </a:xfrm>
          <a:prstGeom prst="rect">
            <a:avLst/>
          </a:prstGeom>
          <a:noFill/>
          <a:ln>
            <a:noFill/>
          </a:ln>
        </p:spPr>
        <p:txBody>
          <a:bodyPr spcFirstLastPara="1" wrap="square" lIns="0" tIns="0" rIns="0" bIns="0" anchor="ctr" anchorCtr="0">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buClr>
                <a:srgbClr val="7F7F7F"/>
              </a:buClr>
              <a:buSzPts val="3200"/>
              <a:buFont typeface="Roboto"/>
              <a:buNone/>
            </a:pPr>
            <a:r>
              <a:rPr lang="en-US" dirty="0">
                <a:solidFill>
                  <a:schemeClr val="tx1"/>
                </a:solidFill>
                <a:latin typeface="Arial Black" panose="020B0A04020102020204" pitchFamily="34" charset="0"/>
              </a:rPr>
              <a:t>         </a:t>
            </a:r>
            <a:r>
              <a:rPr lang="en-US" sz="3200" b="1" dirty="0">
                <a:solidFill>
                  <a:schemeClr val="tx1"/>
                </a:solidFill>
                <a:latin typeface="Arial Black" panose="020B0A04020102020204" pitchFamily="34" charset="0"/>
              </a:rPr>
              <a:t>Why We are Better?</a:t>
            </a:r>
          </a:p>
        </p:txBody>
      </p:sp>
      <p:sp>
        <p:nvSpPr>
          <p:cNvPr id="6" name="Google Shape;212;p24">
            <a:extLst>
              <a:ext uri="{FF2B5EF4-FFF2-40B4-BE49-F238E27FC236}">
                <a16:creationId xmlns:a16="http://schemas.microsoft.com/office/drawing/2014/main" id="{8A76F0D8-15F5-039A-2E2E-50AC2B3EC2C2}"/>
              </a:ext>
            </a:extLst>
          </p:cNvPr>
          <p:cNvSpPr/>
          <p:nvPr/>
        </p:nvSpPr>
        <p:spPr>
          <a:xfrm>
            <a:off x="3470846" y="3259929"/>
            <a:ext cx="636982" cy="638178"/>
          </a:xfrm>
          <a:custGeom>
            <a:avLst/>
            <a:gdLst/>
            <a:ahLst/>
            <a:cxnLst/>
            <a:rect l="l" t="t" r="r" b="b"/>
            <a:pathLst>
              <a:path w="3748" h="3752" extrusionOk="0">
                <a:moveTo>
                  <a:pt x="1874" y="0"/>
                </a:moveTo>
                <a:lnTo>
                  <a:pt x="1913" y="2"/>
                </a:lnTo>
                <a:lnTo>
                  <a:pt x="1948" y="9"/>
                </a:lnTo>
                <a:lnTo>
                  <a:pt x="1980" y="19"/>
                </a:lnTo>
                <a:lnTo>
                  <a:pt x="2010" y="33"/>
                </a:lnTo>
                <a:lnTo>
                  <a:pt x="2036" y="50"/>
                </a:lnTo>
                <a:lnTo>
                  <a:pt x="2060" y="68"/>
                </a:lnTo>
                <a:lnTo>
                  <a:pt x="2079" y="87"/>
                </a:lnTo>
                <a:lnTo>
                  <a:pt x="2096" y="108"/>
                </a:lnTo>
                <a:lnTo>
                  <a:pt x="2110" y="129"/>
                </a:lnTo>
                <a:lnTo>
                  <a:pt x="2122" y="149"/>
                </a:lnTo>
                <a:lnTo>
                  <a:pt x="2130" y="170"/>
                </a:lnTo>
                <a:lnTo>
                  <a:pt x="2134" y="188"/>
                </a:lnTo>
                <a:lnTo>
                  <a:pt x="2135" y="204"/>
                </a:lnTo>
                <a:lnTo>
                  <a:pt x="2135" y="1614"/>
                </a:lnTo>
                <a:lnTo>
                  <a:pt x="3544" y="1614"/>
                </a:lnTo>
                <a:lnTo>
                  <a:pt x="3560" y="1616"/>
                </a:lnTo>
                <a:lnTo>
                  <a:pt x="3579" y="1620"/>
                </a:lnTo>
                <a:lnTo>
                  <a:pt x="3598" y="1628"/>
                </a:lnTo>
                <a:lnTo>
                  <a:pt x="3618" y="1638"/>
                </a:lnTo>
                <a:lnTo>
                  <a:pt x="3640" y="1653"/>
                </a:lnTo>
                <a:lnTo>
                  <a:pt x="3661" y="1669"/>
                </a:lnTo>
                <a:lnTo>
                  <a:pt x="3680" y="1690"/>
                </a:lnTo>
                <a:lnTo>
                  <a:pt x="3698" y="1713"/>
                </a:lnTo>
                <a:lnTo>
                  <a:pt x="3714" y="1740"/>
                </a:lnTo>
                <a:lnTo>
                  <a:pt x="3728" y="1768"/>
                </a:lnTo>
                <a:lnTo>
                  <a:pt x="3739" y="1802"/>
                </a:lnTo>
                <a:lnTo>
                  <a:pt x="3745" y="1837"/>
                </a:lnTo>
                <a:lnTo>
                  <a:pt x="3748" y="1876"/>
                </a:lnTo>
                <a:lnTo>
                  <a:pt x="3745" y="1915"/>
                </a:lnTo>
                <a:lnTo>
                  <a:pt x="3739" y="1950"/>
                </a:lnTo>
                <a:lnTo>
                  <a:pt x="3728" y="1983"/>
                </a:lnTo>
                <a:lnTo>
                  <a:pt x="3714" y="2012"/>
                </a:lnTo>
                <a:lnTo>
                  <a:pt x="3698" y="2038"/>
                </a:lnTo>
                <a:lnTo>
                  <a:pt x="3680" y="2062"/>
                </a:lnTo>
                <a:lnTo>
                  <a:pt x="3661" y="2081"/>
                </a:lnTo>
                <a:lnTo>
                  <a:pt x="3640" y="2098"/>
                </a:lnTo>
                <a:lnTo>
                  <a:pt x="3618" y="2113"/>
                </a:lnTo>
                <a:lnTo>
                  <a:pt x="3598" y="2123"/>
                </a:lnTo>
                <a:lnTo>
                  <a:pt x="3579" y="2131"/>
                </a:lnTo>
                <a:lnTo>
                  <a:pt x="3560" y="2136"/>
                </a:lnTo>
                <a:lnTo>
                  <a:pt x="3544" y="2137"/>
                </a:lnTo>
                <a:lnTo>
                  <a:pt x="2135" y="2137"/>
                </a:lnTo>
                <a:lnTo>
                  <a:pt x="2135" y="3548"/>
                </a:lnTo>
                <a:lnTo>
                  <a:pt x="2134" y="3564"/>
                </a:lnTo>
                <a:lnTo>
                  <a:pt x="2130" y="3582"/>
                </a:lnTo>
                <a:lnTo>
                  <a:pt x="2122" y="3601"/>
                </a:lnTo>
                <a:lnTo>
                  <a:pt x="2110" y="3622"/>
                </a:lnTo>
                <a:lnTo>
                  <a:pt x="2096" y="3643"/>
                </a:lnTo>
                <a:lnTo>
                  <a:pt x="2079" y="3664"/>
                </a:lnTo>
                <a:lnTo>
                  <a:pt x="2060" y="3683"/>
                </a:lnTo>
                <a:lnTo>
                  <a:pt x="2036" y="3702"/>
                </a:lnTo>
                <a:lnTo>
                  <a:pt x="2010" y="3718"/>
                </a:lnTo>
                <a:lnTo>
                  <a:pt x="1980" y="3731"/>
                </a:lnTo>
                <a:lnTo>
                  <a:pt x="1948" y="3743"/>
                </a:lnTo>
                <a:lnTo>
                  <a:pt x="1913" y="3750"/>
                </a:lnTo>
                <a:lnTo>
                  <a:pt x="1874" y="3752"/>
                </a:lnTo>
                <a:lnTo>
                  <a:pt x="1835" y="3750"/>
                </a:lnTo>
                <a:lnTo>
                  <a:pt x="1800" y="3743"/>
                </a:lnTo>
                <a:lnTo>
                  <a:pt x="1767" y="3731"/>
                </a:lnTo>
                <a:lnTo>
                  <a:pt x="1737" y="3718"/>
                </a:lnTo>
                <a:lnTo>
                  <a:pt x="1711" y="3702"/>
                </a:lnTo>
                <a:lnTo>
                  <a:pt x="1688" y="3683"/>
                </a:lnTo>
                <a:lnTo>
                  <a:pt x="1668" y="3664"/>
                </a:lnTo>
                <a:lnTo>
                  <a:pt x="1651" y="3643"/>
                </a:lnTo>
                <a:lnTo>
                  <a:pt x="1637" y="3622"/>
                </a:lnTo>
                <a:lnTo>
                  <a:pt x="1627" y="3601"/>
                </a:lnTo>
                <a:lnTo>
                  <a:pt x="1619" y="3582"/>
                </a:lnTo>
                <a:lnTo>
                  <a:pt x="1614" y="3564"/>
                </a:lnTo>
                <a:lnTo>
                  <a:pt x="1613" y="3548"/>
                </a:lnTo>
                <a:lnTo>
                  <a:pt x="1613" y="2137"/>
                </a:lnTo>
                <a:lnTo>
                  <a:pt x="204" y="2137"/>
                </a:lnTo>
                <a:lnTo>
                  <a:pt x="187" y="2136"/>
                </a:lnTo>
                <a:lnTo>
                  <a:pt x="170" y="2131"/>
                </a:lnTo>
                <a:lnTo>
                  <a:pt x="149" y="2123"/>
                </a:lnTo>
                <a:lnTo>
                  <a:pt x="129" y="2113"/>
                </a:lnTo>
                <a:lnTo>
                  <a:pt x="108" y="2098"/>
                </a:lnTo>
                <a:lnTo>
                  <a:pt x="88" y="2081"/>
                </a:lnTo>
                <a:lnTo>
                  <a:pt x="68" y="2062"/>
                </a:lnTo>
                <a:lnTo>
                  <a:pt x="50" y="2038"/>
                </a:lnTo>
                <a:lnTo>
                  <a:pt x="33" y="2012"/>
                </a:lnTo>
                <a:lnTo>
                  <a:pt x="19" y="1983"/>
                </a:lnTo>
                <a:lnTo>
                  <a:pt x="9" y="1950"/>
                </a:lnTo>
                <a:lnTo>
                  <a:pt x="2" y="1915"/>
                </a:lnTo>
                <a:lnTo>
                  <a:pt x="0" y="1876"/>
                </a:lnTo>
                <a:lnTo>
                  <a:pt x="2" y="1837"/>
                </a:lnTo>
                <a:lnTo>
                  <a:pt x="9" y="1802"/>
                </a:lnTo>
                <a:lnTo>
                  <a:pt x="19" y="1768"/>
                </a:lnTo>
                <a:lnTo>
                  <a:pt x="33" y="1740"/>
                </a:lnTo>
                <a:lnTo>
                  <a:pt x="50" y="1713"/>
                </a:lnTo>
                <a:lnTo>
                  <a:pt x="68" y="1690"/>
                </a:lnTo>
                <a:lnTo>
                  <a:pt x="88" y="1669"/>
                </a:lnTo>
                <a:lnTo>
                  <a:pt x="108" y="1653"/>
                </a:lnTo>
                <a:lnTo>
                  <a:pt x="129" y="1638"/>
                </a:lnTo>
                <a:lnTo>
                  <a:pt x="149" y="1628"/>
                </a:lnTo>
                <a:lnTo>
                  <a:pt x="170" y="1620"/>
                </a:lnTo>
                <a:lnTo>
                  <a:pt x="187" y="1616"/>
                </a:lnTo>
                <a:lnTo>
                  <a:pt x="204" y="1614"/>
                </a:lnTo>
                <a:lnTo>
                  <a:pt x="1612" y="1614"/>
                </a:lnTo>
                <a:lnTo>
                  <a:pt x="1612" y="204"/>
                </a:lnTo>
                <a:lnTo>
                  <a:pt x="1614" y="188"/>
                </a:lnTo>
                <a:lnTo>
                  <a:pt x="1619" y="170"/>
                </a:lnTo>
                <a:lnTo>
                  <a:pt x="1627" y="149"/>
                </a:lnTo>
                <a:lnTo>
                  <a:pt x="1637" y="129"/>
                </a:lnTo>
                <a:lnTo>
                  <a:pt x="1651" y="108"/>
                </a:lnTo>
                <a:lnTo>
                  <a:pt x="1668" y="87"/>
                </a:lnTo>
                <a:lnTo>
                  <a:pt x="1688" y="68"/>
                </a:lnTo>
                <a:lnTo>
                  <a:pt x="1711" y="50"/>
                </a:lnTo>
                <a:lnTo>
                  <a:pt x="1737" y="33"/>
                </a:lnTo>
                <a:lnTo>
                  <a:pt x="1767" y="19"/>
                </a:lnTo>
                <a:lnTo>
                  <a:pt x="1800" y="9"/>
                </a:lnTo>
                <a:lnTo>
                  <a:pt x="1835" y="2"/>
                </a:lnTo>
                <a:lnTo>
                  <a:pt x="1874" y="0"/>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0" dirty="0">
              <a:solidFill>
                <a:schemeClr val="dk1"/>
              </a:solidFill>
              <a:latin typeface="Roboto"/>
              <a:ea typeface="Roboto"/>
              <a:cs typeface="Roboto"/>
              <a:sym typeface="Roboto"/>
            </a:endParaRPr>
          </a:p>
        </p:txBody>
      </p:sp>
      <p:sp>
        <p:nvSpPr>
          <p:cNvPr id="7" name="Google Shape;213;p24">
            <a:extLst>
              <a:ext uri="{FF2B5EF4-FFF2-40B4-BE49-F238E27FC236}">
                <a16:creationId xmlns:a16="http://schemas.microsoft.com/office/drawing/2014/main" id="{87D1B1AA-D3F7-386B-ACA4-A1C2D76D4053}"/>
              </a:ext>
            </a:extLst>
          </p:cNvPr>
          <p:cNvSpPr/>
          <p:nvPr/>
        </p:nvSpPr>
        <p:spPr>
          <a:xfrm>
            <a:off x="4685647" y="2424750"/>
            <a:ext cx="2008500" cy="2008500"/>
          </a:xfrm>
          <a:prstGeom prst="ellipse">
            <a:avLst/>
          </a:pr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US" sz="1400" b="1" i="0" dirty="0">
                <a:effectLst/>
                <a:latin typeface="Söhne"/>
              </a:rPr>
              <a:t>Diverse Training Data</a:t>
            </a:r>
            <a:endParaRPr sz="1350" dirty="0">
              <a:solidFill>
                <a:schemeClr val="dk1"/>
              </a:solidFill>
              <a:latin typeface="Roboto"/>
              <a:ea typeface="Roboto"/>
              <a:cs typeface="Roboto"/>
              <a:sym typeface="Roboto"/>
            </a:endParaRPr>
          </a:p>
        </p:txBody>
      </p:sp>
      <p:grpSp>
        <p:nvGrpSpPr>
          <p:cNvPr id="9" name="Google Shape;215;p24">
            <a:extLst>
              <a:ext uri="{FF2B5EF4-FFF2-40B4-BE49-F238E27FC236}">
                <a16:creationId xmlns:a16="http://schemas.microsoft.com/office/drawing/2014/main" id="{12AFDA3B-F209-1BE8-0B37-EBB980FF27C0}"/>
              </a:ext>
            </a:extLst>
          </p:cNvPr>
          <p:cNvGrpSpPr/>
          <p:nvPr/>
        </p:nvGrpSpPr>
        <p:grpSpPr>
          <a:xfrm>
            <a:off x="7396255" y="3383755"/>
            <a:ext cx="634601" cy="390525"/>
            <a:chOff x="7897813" y="3090863"/>
            <a:chExt cx="846135" cy="520700"/>
          </a:xfrm>
        </p:grpSpPr>
        <p:sp>
          <p:nvSpPr>
            <p:cNvPr id="10" name="Google Shape;216;p24">
              <a:extLst>
                <a:ext uri="{FF2B5EF4-FFF2-40B4-BE49-F238E27FC236}">
                  <a16:creationId xmlns:a16="http://schemas.microsoft.com/office/drawing/2014/main" id="{451768EF-6EC2-7628-F689-1B392764540E}"/>
                </a:ext>
              </a:extLst>
            </p:cNvPr>
            <p:cNvSpPr/>
            <p:nvPr/>
          </p:nvSpPr>
          <p:spPr>
            <a:xfrm>
              <a:off x="7897813" y="3090863"/>
              <a:ext cx="846135" cy="200024"/>
            </a:xfrm>
            <a:custGeom>
              <a:avLst/>
              <a:gdLst/>
              <a:ahLst/>
              <a:cxnLst/>
              <a:rect l="l" t="t" r="r" b="b"/>
              <a:pathLst>
                <a:path w="3728" h="882" extrusionOk="0">
                  <a:moveTo>
                    <a:pt x="439" y="0"/>
                  </a:moveTo>
                  <a:lnTo>
                    <a:pt x="3291" y="0"/>
                  </a:lnTo>
                  <a:lnTo>
                    <a:pt x="3345" y="3"/>
                  </a:lnTo>
                  <a:lnTo>
                    <a:pt x="3398" y="13"/>
                  </a:lnTo>
                  <a:lnTo>
                    <a:pt x="3448" y="29"/>
                  </a:lnTo>
                  <a:lnTo>
                    <a:pt x="3496" y="52"/>
                  </a:lnTo>
                  <a:lnTo>
                    <a:pt x="3540" y="79"/>
                  </a:lnTo>
                  <a:lnTo>
                    <a:pt x="3581" y="112"/>
                  </a:lnTo>
                  <a:lnTo>
                    <a:pt x="3618" y="149"/>
                  </a:lnTo>
                  <a:lnTo>
                    <a:pt x="3650" y="191"/>
                  </a:lnTo>
                  <a:lnTo>
                    <a:pt x="3677" y="235"/>
                  </a:lnTo>
                  <a:lnTo>
                    <a:pt x="3699" y="283"/>
                  </a:lnTo>
                  <a:lnTo>
                    <a:pt x="3716" y="333"/>
                  </a:lnTo>
                  <a:lnTo>
                    <a:pt x="3725" y="386"/>
                  </a:lnTo>
                  <a:lnTo>
                    <a:pt x="3728" y="441"/>
                  </a:lnTo>
                  <a:lnTo>
                    <a:pt x="3725" y="496"/>
                  </a:lnTo>
                  <a:lnTo>
                    <a:pt x="3716" y="549"/>
                  </a:lnTo>
                  <a:lnTo>
                    <a:pt x="3699" y="599"/>
                  </a:lnTo>
                  <a:lnTo>
                    <a:pt x="3677" y="647"/>
                  </a:lnTo>
                  <a:lnTo>
                    <a:pt x="3650" y="691"/>
                  </a:lnTo>
                  <a:lnTo>
                    <a:pt x="3618" y="733"/>
                  </a:lnTo>
                  <a:lnTo>
                    <a:pt x="3581" y="770"/>
                  </a:lnTo>
                  <a:lnTo>
                    <a:pt x="3540" y="803"/>
                  </a:lnTo>
                  <a:lnTo>
                    <a:pt x="3496" y="830"/>
                  </a:lnTo>
                  <a:lnTo>
                    <a:pt x="3448" y="853"/>
                  </a:lnTo>
                  <a:lnTo>
                    <a:pt x="3398" y="869"/>
                  </a:lnTo>
                  <a:lnTo>
                    <a:pt x="3345" y="879"/>
                  </a:lnTo>
                  <a:lnTo>
                    <a:pt x="3291" y="882"/>
                  </a:lnTo>
                  <a:lnTo>
                    <a:pt x="439" y="882"/>
                  </a:lnTo>
                  <a:lnTo>
                    <a:pt x="384" y="879"/>
                  </a:lnTo>
                  <a:lnTo>
                    <a:pt x="330" y="869"/>
                  </a:lnTo>
                  <a:lnTo>
                    <a:pt x="280" y="853"/>
                  </a:lnTo>
                  <a:lnTo>
                    <a:pt x="233" y="830"/>
                  </a:lnTo>
                  <a:lnTo>
                    <a:pt x="189" y="803"/>
                  </a:lnTo>
                  <a:lnTo>
                    <a:pt x="147" y="770"/>
                  </a:lnTo>
                  <a:lnTo>
                    <a:pt x="111" y="733"/>
                  </a:lnTo>
                  <a:lnTo>
                    <a:pt x="79" y="691"/>
                  </a:lnTo>
                  <a:lnTo>
                    <a:pt x="51" y="647"/>
                  </a:lnTo>
                  <a:lnTo>
                    <a:pt x="30" y="599"/>
                  </a:lnTo>
                  <a:lnTo>
                    <a:pt x="14" y="549"/>
                  </a:lnTo>
                  <a:lnTo>
                    <a:pt x="3" y="496"/>
                  </a:lnTo>
                  <a:lnTo>
                    <a:pt x="0" y="441"/>
                  </a:lnTo>
                  <a:lnTo>
                    <a:pt x="3" y="386"/>
                  </a:lnTo>
                  <a:lnTo>
                    <a:pt x="14" y="333"/>
                  </a:lnTo>
                  <a:lnTo>
                    <a:pt x="30" y="283"/>
                  </a:lnTo>
                  <a:lnTo>
                    <a:pt x="51" y="235"/>
                  </a:lnTo>
                  <a:lnTo>
                    <a:pt x="79" y="191"/>
                  </a:lnTo>
                  <a:lnTo>
                    <a:pt x="111" y="149"/>
                  </a:lnTo>
                  <a:lnTo>
                    <a:pt x="147" y="112"/>
                  </a:lnTo>
                  <a:lnTo>
                    <a:pt x="189" y="79"/>
                  </a:lnTo>
                  <a:lnTo>
                    <a:pt x="233" y="52"/>
                  </a:lnTo>
                  <a:lnTo>
                    <a:pt x="280" y="29"/>
                  </a:lnTo>
                  <a:lnTo>
                    <a:pt x="330" y="13"/>
                  </a:lnTo>
                  <a:lnTo>
                    <a:pt x="384" y="3"/>
                  </a:lnTo>
                  <a:lnTo>
                    <a:pt x="439" y="0"/>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0" dirty="0">
                <a:solidFill>
                  <a:schemeClr val="dk1"/>
                </a:solidFill>
                <a:latin typeface="Roboto"/>
                <a:ea typeface="Roboto"/>
                <a:cs typeface="Roboto"/>
                <a:sym typeface="Roboto"/>
              </a:endParaRPr>
            </a:p>
          </p:txBody>
        </p:sp>
        <p:sp>
          <p:nvSpPr>
            <p:cNvPr id="11" name="Google Shape;217;p24">
              <a:extLst>
                <a:ext uri="{FF2B5EF4-FFF2-40B4-BE49-F238E27FC236}">
                  <a16:creationId xmlns:a16="http://schemas.microsoft.com/office/drawing/2014/main" id="{39534159-D460-F2D2-B8A8-D8D84672D375}"/>
                </a:ext>
              </a:extLst>
            </p:cNvPr>
            <p:cNvSpPr/>
            <p:nvPr/>
          </p:nvSpPr>
          <p:spPr>
            <a:xfrm>
              <a:off x="7897813" y="3411538"/>
              <a:ext cx="846135" cy="200025"/>
            </a:xfrm>
            <a:custGeom>
              <a:avLst/>
              <a:gdLst/>
              <a:ahLst/>
              <a:cxnLst/>
              <a:rect l="l" t="t" r="r" b="b"/>
              <a:pathLst>
                <a:path w="3728" h="884" extrusionOk="0">
                  <a:moveTo>
                    <a:pt x="439" y="0"/>
                  </a:moveTo>
                  <a:lnTo>
                    <a:pt x="3291" y="0"/>
                  </a:lnTo>
                  <a:lnTo>
                    <a:pt x="3345" y="3"/>
                  </a:lnTo>
                  <a:lnTo>
                    <a:pt x="3398" y="13"/>
                  </a:lnTo>
                  <a:lnTo>
                    <a:pt x="3448" y="30"/>
                  </a:lnTo>
                  <a:lnTo>
                    <a:pt x="3496" y="52"/>
                  </a:lnTo>
                  <a:lnTo>
                    <a:pt x="3540" y="80"/>
                  </a:lnTo>
                  <a:lnTo>
                    <a:pt x="3581" y="112"/>
                  </a:lnTo>
                  <a:lnTo>
                    <a:pt x="3618" y="150"/>
                  </a:lnTo>
                  <a:lnTo>
                    <a:pt x="3650" y="191"/>
                  </a:lnTo>
                  <a:lnTo>
                    <a:pt x="3677" y="235"/>
                  </a:lnTo>
                  <a:lnTo>
                    <a:pt x="3699" y="283"/>
                  </a:lnTo>
                  <a:lnTo>
                    <a:pt x="3716" y="334"/>
                  </a:lnTo>
                  <a:lnTo>
                    <a:pt x="3725" y="386"/>
                  </a:lnTo>
                  <a:lnTo>
                    <a:pt x="3728" y="441"/>
                  </a:lnTo>
                  <a:lnTo>
                    <a:pt x="3725" y="496"/>
                  </a:lnTo>
                  <a:lnTo>
                    <a:pt x="3716" y="549"/>
                  </a:lnTo>
                  <a:lnTo>
                    <a:pt x="3699" y="599"/>
                  </a:lnTo>
                  <a:lnTo>
                    <a:pt x="3677" y="647"/>
                  </a:lnTo>
                  <a:lnTo>
                    <a:pt x="3650" y="693"/>
                  </a:lnTo>
                  <a:lnTo>
                    <a:pt x="3618" y="733"/>
                  </a:lnTo>
                  <a:lnTo>
                    <a:pt x="3581" y="770"/>
                  </a:lnTo>
                  <a:lnTo>
                    <a:pt x="3540" y="803"/>
                  </a:lnTo>
                  <a:lnTo>
                    <a:pt x="3496" y="830"/>
                  </a:lnTo>
                  <a:lnTo>
                    <a:pt x="3448" y="853"/>
                  </a:lnTo>
                  <a:lnTo>
                    <a:pt x="3398" y="870"/>
                  </a:lnTo>
                  <a:lnTo>
                    <a:pt x="3345" y="880"/>
                  </a:lnTo>
                  <a:lnTo>
                    <a:pt x="3291" y="884"/>
                  </a:lnTo>
                  <a:lnTo>
                    <a:pt x="439" y="884"/>
                  </a:lnTo>
                  <a:lnTo>
                    <a:pt x="384" y="880"/>
                  </a:lnTo>
                  <a:lnTo>
                    <a:pt x="330" y="870"/>
                  </a:lnTo>
                  <a:lnTo>
                    <a:pt x="280" y="853"/>
                  </a:lnTo>
                  <a:lnTo>
                    <a:pt x="233" y="830"/>
                  </a:lnTo>
                  <a:lnTo>
                    <a:pt x="189" y="803"/>
                  </a:lnTo>
                  <a:lnTo>
                    <a:pt x="147" y="770"/>
                  </a:lnTo>
                  <a:lnTo>
                    <a:pt x="111" y="733"/>
                  </a:lnTo>
                  <a:lnTo>
                    <a:pt x="79" y="693"/>
                  </a:lnTo>
                  <a:lnTo>
                    <a:pt x="51" y="647"/>
                  </a:lnTo>
                  <a:lnTo>
                    <a:pt x="30" y="599"/>
                  </a:lnTo>
                  <a:lnTo>
                    <a:pt x="14" y="549"/>
                  </a:lnTo>
                  <a:lnTo>
                    <a:pt x="3" y="496"/>
                  </a:lnTo>
                  <a:lnTo>
                    <a:pt x="0" y="441"/>
                  </a:lnTo>
                  <a:lnTo>
                    <a:pt x="3" y="386"/>
                  </a:lnTo>
                  <a:lnTo>
                    <a:pt x="14" y="334"/>
                  </a:lnTo>
                  <a:lnTo>
                    <a:pt x="30" y="283"/>
                  </a:lnTo>
                  <a:lnTo>
                    <a:pt x="51" y="235"/>
                  </a:lnTo>
                  <a:lnTo>
                    <a:pt x="79" y="191"/>
                  </a:lnTo>
                  <a:lnTo>
                    <a:pt x="111" y="150"/>
                  </a:lnTo>
                  <a:lnTo>
                    <a:pt x="147" y="112"/>
                  </a:lnTo>
                  <a:lnTo>
                    <a:pt x="189" y="80"/>
                  </a:lnTo>
                  <a:lnTo>
                    <a:pt x="233" y="52"/>
                  </a:lnTo>
                  <a:lnTo>
                    <a:pt x="280" y="30"/>
                  </a:lnTo>
                  <a:lnTo>
                    <a:pt x="330" y="13"/>
                  </a:lnTo>
                  <a:lnTo>
                    <a:pt x="384" y="3"/>
                  </a:lnTo>
                  <a:lnTo>
                    <a:pt x="439" y="0"/>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0" dirty="0">
                <a:solidFill>
                  <a:schemeClr val="dk1"/>
                </a:solidFill>
                <a:latin typeface="Roboto"/>
                <a:ea typeface="Roboto"/>
                <a:cs typeface="Roboto"/>
                <a:sym typeface="Roboto"/>
              </a:endParaRPr>
            </a:p>
          </p:txBody>
        </p:sp>
      </p:grpSp>
      <p:sp>
        <p:nvSpPr>
          <p:cNvPr id="12" name="Google Shape;218;p24">
            <a:extLst>
              <a:ext uri="{FF2B5EF4-FFF2-40B4-BE49-F238E27FC236}">
                <a16:creationId xmlns:a16="http://schemas.microsoft.com/office/drawing/2014/main" id="{E0B7E16F-945C-4161-D789-436C11F1223F}"/>
              </a:ext>
            </a:extLst>
          </p:cNvPr>
          <p:cNvSpPr/>
          <p:nvPr/>
        </p:nvSpPr>
        <p:spPr>
          <a:xfrm>
            <a:off x="9084424" y="2487088"/>
            <a:ext cx="2008500" cy="2008500"/>
          </a:xfrm>
          <a:prstGeom prst="ellipse">
            <a:avLst/>
          </a:pr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US" sz="1400" b="1" i="0" dirty="0">
                <a:effectLst/>
                <a:latin typeface="Söhne"/>
              </a:rPr>
              <a:t>Accurate Emotion Recognition</a:t>
            </a:r>
            <a:endParaRPr sz="1350" dirty="0">
              <a:solidFill>
                <a:schemeClr val="dk1"/>
              </a:solidFill>
              <a:latin typeface="Roboto"/>
              <a:ea typeface="Roboto"/>
              <a:cs typeface="Roboto"/>
              <a:sym typeface="Roboto"/>
            </a:endParaRPr>
          </a:p>
        </p:txBody>
      </p:sp>
      <p:sp>
        <p:nvSpPr>
          <p:cNvPr id="15" name="TextBox 14">
            <a:extLst>
              <a:ext uri="{FF2B5EF4-FFF2-40B4-BE49-F238E27FC236}">
                <a16:creationId xmlns:a16="http://schemas.microsoft.com/office/drawing/2014/main" id="{DE681F4E-A79B-1E0F-1833-FC358BC412AF}"/>
              </a:ext>
            </a:extLst>
          </p:cNvPr>
          <p:cNvSpPr txBox="1"/>
          <p:nvPr/>
        </p:nvSpPr>
        <p:spPr>
          <a:xfrm>
            <a:off x="1374618" y="5093069"/>
            <a:ext cx="8368500" cy="923330"/>
          </a:xfrm>
          <a:prstGeom prst="rect">
            <a:avLst/>
          </a:prstGeom>
          <a:noFill/>
        </p:spPr>
        <p:txBody>
          <a:bodyPr wrap="square">
            <a:spAutoFit/>
          </a:bodyPr>
          <a:lstStyle/>
          <a:p>
            <a:pPr algn="just"/>
            <a:r>
              <a:rPr lang="en-US" b="0" i="0" dirty="0">
                <a:effectLst/>
                <a:latin typeface="Arial Black" panose="020B0A04020102020204" pitchFamily="34" charset="0"/>
              </a:rPr>
              <a:t>Our system employs state-of-the-art ML algorithms and has been trained on a diverse dataset of facial expressions, resulting in highly accurate emotion detection.</a:t>
            </a:r>
            <a:endParaRPr lang="en-US" dirty="0">
              <a:latin typeface="Arial Black" panose="020B0A04020102020204" pitchFamily="34" charset="0"/>
            </a:endParaRPr>
          </a:p>
        </p:txBody>
      </p:sp>
    </p:spTree>
    <p:extLst>
      <p:ext uri="{BB962C8B-B14F-4D97-AF65-F5344CB8AC3E}">
        <p14:creationId xmlns:p14="http://schemas.microsoft.com/office/powerpoint/2010/main" val="6777686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22;p20">
            <a:extLst>
              <a:ext uri="{FF2B5EF4-FFF2-40B4-BE49-F238E27FC236}">
                <a16:creationId xmlns:a16="http://schemas.microsoft.com/office/drawing/2014/main" id="{23466372-1F0A-C417-3074-318B215A783F}"/>
              </a:ext>
            </a:extLst>
          </p:cNvPr>
          <p:cNvSpPr/>
          <p:nvPr/>
        </p:nvSpPr>
        <p:spPr>
          <a:xfrm>
            <a:off x="8499928" y="1598659"/>
            <a:ext cx="3366135" cy="3366135"/>
          </a:xfrm>
          <a:custGeom>
            <a:avLst/>
            <a:gdLst/>
            <a:ahLst/>
            <a:cxnLst/>
            <a:rect l="l" t="t" r="r" b="b"/>
            <a:pathLst>
              <a:path w="2895600" h="2895600" extrusionOk="0">
                <a:moveTo>
                  <a:pt x="0" y="1447800"/>
                </a:moveTo>
                <a:cubicBezTo>
                  <a:pt x="0" y="648202"/>
                  <a:pt x="648202" y="0"/>
                  <a:pt x="1447800" y="0"/>
                </a:cubicBezTo>
                <a:cubicBezTo>
                  <a:pt x="2247398" y="0"/>
                  <a:pt x="2895600" y="648202"/>
                  <a:pt x="2895600" y="1447800"/>
                </a:cubicBezTo>
                <a:cubicBezTo>
                  <a:pt x="2895600" y="2247398"/>
                  <a:pt x="2247398" y="2895600"/>
                  <a:pt x="1447800" y="2895600"/>
                </a:cubicBezTo>
                <a:cubicBezTo>
                  <a:pt x="648202" y="2895600"/>
                  <a:pt x="0" y="2247398"/>
                  <a:pt x="0" y="1447800"/>
                </a:cubicBezTo>
                <a:close/>
              </a:path>
            </a:pathLst>
          </a:custGeom>
          <a:solidFill>
            <a:schemeClr val="accent3"/>
          </a:solidFill>
          <a:ln>
            <a:noFill/>
          </a:ln>
        </p:spPr>
        <p:txBody>
          <a:bodyPr spcFirstLastPara="1" wrap="square" lIns="0" tIns="0" rIns="0" bIns="1920225" anchor="ctr" anchorCtr="0">
            <a:noAutofit/>
          </a:bodyPr>
          <a:lstStyle/>
          <a:p>
            <a:pPr marL="0" marR="0" lvl="0" indent="0" algn="ctr" rtl="0">
              <a:lnSpc>
                <a:spcPct val="90000"/>
              </a:lnSpc>
              <a:spcBef>
                <a:spcPts val="0"/>
              </a:spcBef>
              <a:spcAft>
                <a:spcPts val="0"/>
              </a:spcAft>
              <a:buNone/>
            </a:pPr>
            <a:endParaRPr sz="3200">
              <a:solidFill>
                <a:schemeClr val="lt1"/>
              </a:solidFill>
              <a:latin typeface="Roboto"/>
              <a:ea typeface="Roboto"/>
              <a:cs typeface="Roboto"/>
              <a:sym typeface="Roboto"/>
            </a:endParaRPr>
          </a:p>
        </p:txBody>
      </p:sp>
      <p:sp>
        <p:nvSpPr>
          <p:cNvPr id="3" name="Google Shape;123;p20">
            <a:extLst>
              <a:ext uri="{FF2B5EF4-FFF2-40B4-BE49-F238E27FC236}">
                <a16:creationId xmlns:a16="http://schemas.microsoft.com/office/drawing/2014/main" id="{1BD8A64D-3233-AD91-603E-EE6AE82434E6}"/>
              </a:ext>
            </a:extLst>
          </p:cNvPr>
          <p:cNvSpPr/>
          <p:nvPr/>
        </p:nvSpPr>
        <p:spPr>
          <a:xfrm>
            <a:off x="8899109" y="2331091"/>
            <a:ext cx="2606040" cy="2606040"/>
          </a:xfrm>
          <a:custGeom>
            <a:avLst/>
            <a:gdLst/>
            <a:ahLst/>
            <a:cxnLst/>
            <a:rect l="l" t="t" r="r" b="b"/>
            <a:pathLst>
              <a:path w="1737360" h="1737360" extrusionOk="0">
                <a:moveTo>
                  <a:pt x="0" y="868680"/>
                </a:moveTo>
                <a:cubicBezTo>
                  <a:pt x="0" y="388921"/>
                  <a:pt x="388921" y="0"/>
                  <a:pt x="868680" y="0"/>
                </a:cubicBezTo>
                <a:cubicBezTo>
                  <a:pt x="1348439" y="0"/>
                  <a:pt x="1737360" y="388921"/>
                  <a:pt x="1737360" y="868680"/>
                </a:cubicBezTo>
                <a:cubicBezTo>
                  <a:pt x="1737360" y="1348439"/>
                  <a:pt x="1348439" y="1737360"/>
                  <a:pt x="868680" y="1737360"/>
                </a:cubicBezTo>
                <a:cubicBezTo>
                  <a:pt x="388921" y="1737360"/>
                  <a:pt x="0" y="1348439"/>
                  <a:pt x="0" y="868680"/>
                </a:cubicBezTo>
                <a:close/>
              </a:path>
            </a:pathLst>
          </a:custGeom>
          <a:solidFill>
            <a:schemeClr val="accent2"/>
          </a:solidFill>
          <a:ln w="25400" cap="flat" cmpd="sng">
            <a:solidFill>
              <a:schemeClr val="lt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90000"/>
              </a:lnSpc>
              <a:spcBef>
                <a:spcPts val="0"/>
              </a:spcBef>
              <a:spcAft>
                <a:spcPts val="0"/>
              </a:spcAft>
              <a:buNone/>
            </a:pPr>
            <a:endParaRPr sz="3200">
              <a:solidFill>
                <a:schemeClr val="lt1"/>
              </a:solidFill>
              <a:latin typeface="Roboto"/>
              <a:ea typeface="Roboto"/>
              <a:cs typeface="Roboto"/>
              <a:sym typeface="Roboto"/>
            </a:endParaRPr>
          </a:p>
        </p:txBody>
      </p:sp>
      <p:sp>
        <p:nvSpPr>
          <p:cNvPr id="4" name="Google Shape;124;p20">
            <a:extLst>
              <a:ext uri="{FF2B5EF4-FFF2-40B4-BE49-F238E27FC236}">
                <a16:creationId xmlns:a16="http://schemas.microsoft.com/office/drawing/2014/main" id="{E22382A3-1D93-FFFC-C232-68FB30FE581E}"/>
              </a:ext>
            </a:extLst>
          </p:cNvPr>
          <p:cNvSpPr txBox="1">
            <a:spLocks/>
          </p:cNvSpPr>
          <p:nvPr/>
        </p:nvSpPr>
        <p:spPr>
          <a:xfrm>
            <a:off x="381000" y="883820"/>
            <a:ext cx="8368500" cy="173400"/>
          </a:xfrm>
          <a:prstGeom prst="rect">
            <a:avLst/>
          </a:prstGeom>
          <a:noFill/>
          <a:ln>
            <a:noFill/>
          </a:ln>
        </p:spPr>
        <p:txBody>
          <a:bodyPr spcFirstLastPara="1" wrap="square" lIns="0" tIns="0" rIns="0" bIns="0" anchor="ctr" anchorCtr="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a:lstStyle>
          <a:p>
            <a:pPr marL="0" indent="0" algn="ctr">
              <a:spcBef>
                <a:spcPts val="0"/>
              </a:spcBef>
              <a:spcAft>
                <a:spcPts val="1600"/>
              </a:spcAft>
              <a:buClr>
                <a:srgbClr val="7F7F7F"/>
              </a:buClr>
              <a:buSzPts val="1200"/>
              <a:buFont typeface="Wingdings 3" charset="2"/>
              <a:buNone/>
            </a:pPr>
            <a:endParaRPr lang="en-US" dirty="0"/>
          </a:p>
        </p:txBody>
      </p:sp>
      <p:sp>
        <p:nvSpPr>
          <p:cNvPr id="5" name="Google Shape;125;p20">
            <a:extLst>
              <a:ext uri="{FF2B5EF4-FFF2-40B4-BE49-F238E27FC236}">
                <a16:creationId xmlns:a16="http://schemas.microsoft.com/office/drawing/2014/main" id="{1EACA608-93B6-C40C-ED11-B48FA94C75E2}"/>
              </a:ext>
            </a:extLst>
          </p:cNvPr>
          <p:cNvSpPr txBox="1">
            <a:spLocks/>
          </p:cNvSpPr>
          <p:nvPr/>
        </p:nvSpPr>
        <p:spPr>
          <a:xfrm>
            <a:off x="935269" y="248847"/>
            <a:ext cx="8368500" cy="495300"/>
          </a:xfrm>
          <a:prstGeom prst="rect">
            <a:avLst/>
          </a:prstGeom>
          <a:noFill/>
          <a:ln>
            <a:noFill/>
          </a:ln>
        </p:spPr>
        <p:txBody>
          <a:bodyPr spcFirstLastPara="1" wrap="square" lIns="0" tIns="0" rIns="0" bIns="0" anchor="ctr" anchorCtr="0">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buClr>
                <a:srgbClr val="7F7F7F"/>
              </a:buClr>
              <a:buSzPts val="3200"/>
              <a:buFont typeface="Roboto"/>
              <a:buNone/>
            </a:pPr>
            <a:r>
              <a:rPr lang="en-US" sz="3200" dirty="0">
                <a:solidFill>
                  <a:schemeClr val="tx1"/>
                </a:solidFill>
                <a:latin typeface="Arial Black" panose="020B0A04020102020204" pitchFamily="34" charset="0"/>
              </a:rPr>
              <a:t>Market Size</a:t>
            </a:r>
          </a:p>
        </p:txBody>
      </p:sp>
      <p:sp>
        <p:nvSpPr>
          <p:cNvPr id="6" name="Google Shape;126;p20">
            <a:extLst>
              <a:ext uri="{FF2B5EF4-FFF2-40B4-BE49-F238E27FC236}">
                <a16:creationId xmlns:a16="http://schemas.microsoft.com/office/drawing/2014/main" id="{B384D622-D69B-C62E-6957-A0851809A8B3}"/>
              </a:ext>
            </a:extLst>
          </p:cNvPr>
          <p:cNvSpPr/>
          <p:nvPr/>
        </p:nvSpPr>
        <p:spPr>
          <a:xfrm>
            <a:off x="9192288" y="2930711"/>
            <a:ext cx="2019681" cy="2019681"/>
          </a:xfrm>
          <a:custGeom>
            <a:avLst/>
            <a:gdLst/>
            <a:ahLst/>
            <a:cxnLst/>
            <a:rect l="l" t="t" r="r" b="b"/>
            <a:pathLst>
              <a:path w="1737360" h="1737360" extrusionOk="0">
                <a:moveTo>
                  <a:pt x="0" y="868680"/>
                </a:moveTo>
                <a:cubicBezTo>
                  <a:pt x="0" y="388921"/>
                  <a:pt x="388921" y="0"/>
                  <a:pt x="868680" y="0"/>
                </a:cubicBezTo>
                <a:cubicBezTo>
                  <a:pt x="1348439" y="0"/>
                  <a:pt x="1737360" y="388921"/>
                  <a:pt x="1737360" y="868680"/>
                </a:cubicBezTo>
                <a:cubicBezTo>
                  <a:pt x="1737360" y="1348439"/>
                  <a:pt x="1348439" y="1737360"/>
                  <a:pt x="868680" y="1737360"/>
                </a:cubicBezTo>
                <a:cubicBezTo>
                  <a:pt x="388921" y="1737360"/>
                  <a:pt x="0" y="1348439"/>
                  <a:pt x="0" y="868680"/>
                </a:cubicBezTo>
                <a:close/>
              </a:path>
            </a:pathLst>
          </a:custGeom>
          <a:solidFill>
            <a:schemeClr val="accent1"/>
          </a:solidFill>
          <a:ln w="25400" cap="flat" cmpd="sng">
            <a:solidFill>
              <a:schemeClr val="lt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90000"/>
              </a:lnSpc>
              <a:spcBef>
                <a:spcPts val="0"/>
              </a:spcBef>
              <a:spcAft>
                <a:spcPts val="0"/>
              </a:spcAft>
              <a:buNone/>
            </a:pPr>
            <a:r>
              <a:rPr lang="en" sz="3200" dirty="0">
                <a:solidFill>
                  <a:schemeClr val="lt1"/>
                </a:solidFill>
                <a:latin typeface="Roboto"/>
                <a:ea typeface="Roboto"/>
                <a:cs typeface="Roboto"/>
                <a:sym typeface="Roboto"/>
              </a:rPr>
              <a:t>3.5M</a:t>
            </a:r>
            <a:endParaRPr dirty="0"/>
          </a:p>
        </p:txBody>
      </p:sp>
      <p:sp>
        <p:nvSpPr>
          <p:cNvPr id="7" name="Google Shape;127;p20">
            <a:extLst>
              <a:ext uri="{FF2B5EF4-FFF2-40B4-BE49-F238E27FC236}">
                <a16:creationId xmlns:a16="http://schemas.microsoft.com/office/drawing/2014/main" id="{8B25ABC2-0498-ECD6-A5DB-B2EF45AA14C2}"/>
              </a:ext>
            </a:extLst>
          </p:cNvPr>
          <p:cNvSpPr txBox="1"/>
          <p:nvPr/>
        </p:nvSpPr>
        <p:spPr>
          <a:xfrm>
            <a:off x="9303769" y="1758804"/>
            <a:ext cx="1692000" cy="435900"/>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chemeClr val="lt1"/>
              </a:buClr>
              <a:buSzPts val="2400"/>
              <a:buFont typeface="Noto Sans Symbols"/>
              <a:buNone/>
            </a:pPr>
            <a:r>
              <a:rPr lang="en" sz="2400" b="1" dirty="0">
                <a:solidFill>
                  <a:schemeClr val="lt1"/>
                </a:solidFill>
                <a:latin typeface="Roboto"/>
                <a:ea typeface="Roboto"/>
                <a:cs typeface="Roboto"/>
                <a:sym typeface="Roboto"/>
              </a:rPr>
              <a:t>22M</a:t>
            </a:r>
            <a:endParaRPr sz="2000" dirty="0">
              <a:solidFill>
                <a:schemeClr val="lt1"/>
              </a:solidFill>
              <a:latin typeface="Roboto"/>
              <a:ea typeface="Roboto"/>
              <a:cs typeface="Roboto"/>
              <a:sym typeface="Roboto"/>
            </a:endParaRPr>
          </a:p>
        </p:txBody>
      </p:sp>
      <p:sp>
        <p:nvSpPr>
          <p:cNvPr id="8" name="Google Shape;128;p20">
            <a:extLst>
              <a:ext uri="{FF2B5EF4-FFF2-40B4-BE49-F238E27FC236}">
                <a16:creationId xmlns:a16="http://schemas.microsoft.com/office/drawing/2014/main" id="{24929938-E7BB-67AE-E69B-C9C09C8D258B}"/>
              </a:ext>
            </a:extLst>
          </p:cNvPr>
          <p:cNvSpPr txBox="1"/>
          <p:nvPr/>
        </p:nvSpPr>
        <p:spPr>
          <a:xfrm>
            <a:off x="9419179" y="2481549"/>
            <a:ext cx="1692000" cy="435900"/>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chemeClr val="lt1"/>
              </a:buClr>
              <a:buSzPts val="2400"/>
              <a:buFont typeface="Noto Sans Symbols"/>
              <a:buNone/>
            </a:pPr>
            <a:r>
              <a:rPr lang="en" sz="2400" b="1" dirty="0">
                <a:solidFill>
                  <a:schemeClr val="lt1"/>
                </a:solidFill>
                <a:latin typeface="Roboto"/>
                <a:ea typeface="Roboto"/>
                <a:cs typeface="Roboto"/>
                <a:sym typeface="Roboto"/>
              </a:rPr>
              <a:t>10M</a:t>
            </a:r>
            <a:endParaRPr sz="2000" dirty="0">
              <a:solidFill>
                <a:schemeClr val="lt1"/>
              </a:solidFill>
              <a:latin typeface="Roboto"/>
              <a:ea typeface="Roboto"/>
              <a:cs typeface="Roboto"/>
              <a:sym typeface="Roboto"/>
            </a:endParaRPr>
          </a:p>
        </p:txBody>
      </p:sp>
      <p:sp>
        <p:nvSpPr>
          <p:cNvPr id="9" name="Google Shape;129;p20">
            <a:extLst>
              <a:ext uri="{FF2B5EF4-FFF2-40B4-BE49-F238E27FC236}">
                <a16:creationId xmlns:a16="http://schemas.microsoft.com/office/drawing/2014/main" id="{D846E422-5F7F-0549-42E1-85D504709272}"/>
              </a:ext>
            </a:extLst>
          </p:cNvPr>
          <p:cNvSpPr txBox="1"/>
          <p:nvPr/>
        </p:nvSpPr>
        <p:spPr>
          <a:xfrm>
            <a:off x="385755" y="3915526"/>
            <a:ext cx="1692000" cy="36330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chemeClr val="accent1"/>
              </a:buClr>
              <a:buSzPts val="2000"/>
              <a:buFont typeface="Noto Sans Symbols"/>
              <a:buNone/>
            </a:pPr>
            <a:r>
              <a:rPr lang="en" sz="2000" b="1" dirty="0">
                <a:solidFill>
                  <a:schemeClr val="accent1"/>
                </a:solidFill>
                <a:latin typeface="Roboto"/>
                <a:ea typeface="Roboto"/>
                <a:cs typeface="Roboto"/>
                <a:sym typeface="Roboto"/>
              </a:rPr>
              <a:t>2021</a:t>
            </a:r>
            <a:endParaRPr sz="1400" dirty="0">
              <a:solidFill>
                <a:schemeClr val="accent1"/>
              </a:solidFill>
              <a:latin typeface="Roboto"/>
              <a:ea typeface="Roboto"/>
              <a:cs typeface="Roboto"/>
              <a:sym typeface="Roboto"/>
            </a:endParaRPr>
          </a:p>
        </p:txBody>
      </p:sp>
      <p:cxnSp>
        <p:nvCxnSpPr>
          <p:cNvPr id="10" name="Google Shape;130;p20">
            <a:extLst>
              <a:ext uri="{FF2B5EF4-FFF2-40B4-BE49-F238E27FC236}">
                <a16:creationId xmlns:a16="http://schemas.microsoft.com/office/drawing/2014/main" id="{F52A3359-3671-CACC-CA18-8D82CD784782}"/>
              </a:ext>
            </a:extLst>
          </p:cNvPr>
          <p:cNvCxnSpPr>
            <a:cxnSpLocks/>
          </p:cNvCxnSpPr>
          <p:nvPr/>
        </p:nvCxnSpPr>
        <p:spPr>
          <a:xfrm flipV="1">
            <a:off x="385755" y="4199200"/>
            <a:ext cx="6799101" cy="156731"/>
          </a:xfrm>
          <a:prstGeom prst="straightConnector1">
            <a:avLst/>
          </a:prstGeom>
          <a:noFill/>
          <a:ln w="19050" cap="flat" cmpd="sng">
            <a:solidFill>
              <a:srgbClr val="D8D8D8"/>
            </a:solidFill>
            <a:prstDash val="dot"/>
            <a:round/>
            <a:headEnd type="none" w="sm" len="sm"/>
            <a:tailEnd type="none" w="sm" len="sm"/>
          </a:ln>
        </p:spPr>
      </p:cxnSp>
      <p:sp>
        <p:nvSpPr>
          <p:cNvPr id="11" name="Google Shape;131;p20">
            <a:extLst>
              <a:ext uri="{FF2B5EF4-FFF2-40B4-BE49-F238E27FC236}">
                <a16:creationId xmlns:a16="http://schemas.microsoft.com/office/drawing/2014/main" id="{99AFBD8E-DD81-72FD-2BE7-E1A17E5DA7B4}"/>
              </a:ext>
            </a:extLst>
          </p:cNvPr>
          <p:cNvSpPr txBox="1"/>
          <p:nvPr/>
        </p:nvSpPr>
        <p:spPr>
          <a:xfrm>
            <a:off x="375249" y="4472189"/>
            <a:ext cx="7019850" cy="785311"/>
          </a:xfrm>
          <a:prstGeom prst="rect">
            <a:avLst/>
          </a:prstGeom>
          <a:noFill/>
          <a:ln>
            <a:noFill/>
          </a:ln>
        </p:spPr>
        <p:txBody>
          <a:bodyPr spcFirstLastPara="1" wrap="square" lIns="0" tIns="45700" rIns="91425" bIns="45700" anchor="t" anchorCtr="0">
            <a:noAutofit/>
          </a:bodyPr>
          <a:lstStyle/>
          <a:p>
            <a:pPr marL="0" marR="0" lvl="0" indent="0" algn="l" rtl="0">
              <a:lnSpc>
                <a:spcPct val="120000"/>
              </a:lnSpc>
              <a:spcBef>
                <a:spcPts val="0"/>
              </a:spcBef>
              <a:spcAft>
                <a:spcPts val="0"/>
              </a:spcAft>
              <a:buNone/>
            </a:pPr>
            <a:r>
              <a:rPr lang="en-US" sz="1200" b="1" dirty="0">
                <a:solidFill>
                  <a:srgbClr val="92D050"/>
                </a:solidFill>
                <a:effectLst/>
                <a:latin typeface="Söhne"/>
              </a:rPr>
              <a:t>Emo Track 360: Unleash the Power of Emotion Detection</a:t>
            </a:r>
            <a:endParaRPr sz="1200" b="1" dirty="0">
              <a:solidFill>
                <a:srgbClr val="92D050"/>
              </a:solidFill>
              <a:latin typeface="Roboto"/>
              <a:ea typeface="Roboto"/>
              <a:cs typeface="Roboto"/>
              <a:sym typeface="Roboto"/>
            </a:endParaRPr>
          </a:p>
          <a:p>
            <a:pPr marL="0" marR="0" lvl="0" indent="0" algn="l" rtl="0">
              <a:lnSpc>
                <a:spcPct val="120000"/>
              </a:lnSpc>
              <a:spcBef>
                <a:spcPts val="0"/>
              </a:spcBef>
              <a:spcAft>
                <a:spcPts val="0"/>
              </a:spcAft>
              <a:buNone/>
            </a:pPr>
            <a:r>
              <a:rPr lang="en-US" sz="1000" b="0" i="0" dirty="0">
                <a:effectLst/>
                <a:latin typeface="Söhne"/>
              </a:rPr>
              <a:t>These snippets offer a glimpse of the technology's growth, market size, and key titles across different years, providing a historical context for its development and adoption.</a:t>
            </a:r>
            <a:endParaRPr sz="1000" dirty="0">
              <a:latin typeface="Roboto"/>
              <a:ea typeface="Roboto"/>
              <a:cs typeface="Roboto"/>
              <a:sym typeface="Roboto"/>
            </a:endParaRPr>
          </a:p>
        </p:txBody>
      </p:sp>
      <p:sp>
        <p:nvSpPr>
          <p:cNvPr id="12" name="Google Shape;132;p20">
            <a:extLst>
              <a:ext uri="{FF2B5EF4-FFF2-40B4-BE49-F238E27FC236}">
                <a16:creationId xmlns:a16="http://schemas.microsoft.com/office/drawing/2014/main" id="{4CD48866-E52A-31AB-7AA1-DBD771F1CDB4}"/>
              </a:ext>
            </a:extLst>
          </p:cNvPr>
          <p:cNvSpPr txBox="1"/>
          <p:nvPr/>
        </p:nvSpPr>
        <p:spPr>
          <a:xfrm>
            <a:off x="375250" y="2662254"/>
            <a:ext cx="1692000" cy="36330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chemeClr val="accent2"/>
              </a:buClr>
              <a:buSzPts val="2000"/>
              <a:buFont typeface="Noto Sans Symbols"/>
              <a:buNone/>
            </a:pPr>
            <a:r>
              <a:rPr lang="en" sz="2000" b="1" dirty="0">
                <a:solidFill>
                  <a:schemeClr val="accent2"/>
                </a:solidFill>
                <a:latin typeface="Roboto"/>
                <a:ea typeface="Roboto"/>
                <a:cs typeface="Roboto"/>
                <a:sym typeface="Roboto"/>
              </a:rPr>
              <a:t>2022</a:t>
            </a:r>
            <a:endParaRPr sz="1400" dirty="0">
              <a:solidFill>
                <a:schemeClr val="accent2"/>
              </a:solidFill>
              <a:latin typeface="Roboto"/>
              <a:ea typeface="Roboto"/>
              <a:cs typeface="Roboto"/>
              <a:sym typeface="Roboto"/>
            </a:endParaRPr>
          </a:p>
        </p:txBody>
      </p:sp>
      <p:cxnSp>
        <p:nvCxnSpPr>
          <p:cNvPr id="13" name="Google Shape;133;p20">
            <a:extLst>
              <a:ext uri="{FF2B5EF4-FFF2-40B4-BE49-F238E27FC236}">
                <a16:creationId xmlns:a16="http://schemas.microsoft.com/office/drawing/2014/main" id="{8833AFEB-0B68-D624-85B3-97C16785ADB2}"/>
              </a:ext>
            </a:extLst>
          </p:cNvPr>
          <p:cNvCxnSpPr>
            <a:cxnSpLocks/>
          </p:cNvCxnSpPr>
          <p:nvPr/>
        </p:nvCxnSpPr>
        <p:spPr>
          <a:xfrm flipV="1">
            <a:off x="385755" y="3038113"/>
            <a:ext cx="6799101" cy="62520"/>
          </a:xfrm>
          <a:prstGeom prst="straightConnector1">
            <a:avLst/>
          </a:prstGeom>
          <a:noFill/>
          <a:ln w="19050" cap="flat" cmpd="sng">
            <a:solidFill>
              <a:srgbClr val="D8D8D8"/>
            </a:solidFill>
            <a:prstDash val="dot"/>
            <a:round/>
            <a:headEnd type="none" w="sm" len="sm"/>
            <a:tailEnd type="none" w="sm" len="sm"/>
          </a:ln>
        </p:spPr>
      </p:cxnSp>
      <p:sp>
        <p:nvSpPr>
          <p:cNvPr id="14" name="Google Shape;134;p20">
            <a:extLst>
              <a:ext uri="{FF2B5EF4-FFF2-40B4-BE49-F238E27FC236}">
                <a16:creationId xmlns:a16="http://schemas.microsoft.com/office/drawing/2014/main" id="{D71C70E3-BFF9-EBDE-DF62-CC5D070CD0DC}"/>
              </a:ext>
            </a:extLst>
          </p:cNvPr>
          <p:cNvSpPr txBox="1"/>
          <p:nvPr/>
        </p:nvSpPr>
        <p:spPr>
          <a:xfrm>
            <a:off x="375249" y="3214090"/>
            <a:ext cx="6942763" cy="765467"/>
          </a:xfrm>
          <a:prstGeom prst="rect">
            <a:avLst/>
          </a:prstGeom>
          <a:noFill/>
          <a:ln>
            <a:noFill/>
          </a:ln>
        </p:spPr>
        <p:txBody>
          <a:bodyPr spcFirstLastPara="1" wrap="square" lIns="0" tIns="45700" rIns="91425" bIns="45700" anchor="t" anchorCtr="0">
            <a:noAutofit/>
          </a:bodyPr>
          <a:lstStyle/>
          <a:p>
            <a:pPr marL="0" marR="0" lvl="0" indent="0" algn="l" rtl="0">
              <a:lnSpc>
                <a:spcPct val="120000"/>
              </a:lnSpc>
              <a:spcBef>
                <a:spcPts val="0"/>
              </a:spcBef>
              <a:spcAft>
                <a:spcPts val="0"/>
              </a:spcAft>
              <a:buNone/>
            </a:pPr>
            <a:r>
              <a:rPr lang="en-US" sz="1200" b="0" dirty="0">
                <a:solidFill>
                  <a:schemeClr val="accent2"/>
                </a:solidFill>
                <a:effectLst/>
                <a:latin typeface="Arial Black" panose="020B0A04020102020204" pitchFamily="34" charset="0"/>
              </a:rPr>
              <a:t>Emo Sense Max: Revolutionizing Emotional Intelligence</a:t>
            </a:r>
            <a:endParaRPr sz="1200" dirty="0">
              <a:solidFill>
                <a:schemeClr val="accent2"/>
              </a:solidFill>
              <a:latin typeface="Arial Black" panose="020B0A04020102020204" pitchFamily="34" charset="0"/>
              <a:ea typeface="Roboto"/>
              <a:cs typeface="Roboto"/>
              <a:sym typeface="Roboto"/>
            </a:endParaRPr>
          </a:p>
          <a:p>
            <a:pPr marL="0" marR="0" lvl="0" indent="0" algn="l" rtl="0">
              <a:lnSpc>
                <a:spcPct val="120000"/>
              </a:lnSpc>
              <a:spcBef>
                <a:spcPts val="0"/>
              </a:spcBef>
              <a:spcAft>
                <a:spcPts val="0"/>
              </a:spcAft>
              <a:buNone/>
            </a:pPr>
            <a:r>
              <a:rPr lang="en-US" sz="1000" b="0" i="0" dirty="0">
                <a:effectLst/>
                <a:latin typeface="Söhne"/>
              </a:rPr>
              <a:t>Back in 2021, the global Facial Emotion Recognition market reached $10 billion, marking the beginning of a widespread interest in this technology with applications in security and marketing research.</a:t>
            </a:r>
            <a:endParaRPr sz="1000" dirty="0">
              <a:latin typeface="Roboto"/>
              <a:ea typeface="Roboto"/>
              <a:cs typeface="Roboto"/>
              <a:sym typeface="Roboto"/>
            </a:endParaRPr>
          </a:p>
        </p:txBody>
      </p:sp>
      <p:sp>
        <p:nvSpPr>
          <p:cNvPr id="15" name="Google Shape;135;p20">
            <a:extLst>
              <a:ext uri="{FF2B5EF4-FFF2-40B4-BE49-F238E27FC236}">
                <a16:creationId xmlns:a16="http://schemas.microsoft.com/office/drawing/2014/main" id="{2EB5D733-6242-A370-74A1-9A4DDA97AE18}"/>
              </a:ext>
            </a:extLst>
          </p:cNvPr>
          <p:cNvSpPr txBox="1"/>
          <p:nvPr/>
        </p:nvSpPr>
        <p:spPr>
          <a:xfrm>
            <a:off x="381000" y="1316936"/>
            <a:ext cx="1692000" cy="44172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chemeClr val="accent3"/>
              </a:buClr>
              <a:buSzPts val="2000"/>
              <a:buFont typeface="Noto Sans Symbols"/>
              <a:buNone/>
            </a:pPr>
            <a:r>
              <a:rPr lang="en" sz="2000" b="1" dirty="0">
                <a:solidFill>
                  <a:schemeClr val="accent3"/>
                </a:solidFill>
                <a:latin typeface="Roboto"/>
                <a:ea typeface="Roboto"/>
                <a:cs typeface="Roboto"/>
                <a:sym typeface="Roboto"/>
              </a:rPr>
              <a:t>2023</a:t>
            </a:r>
            <a:endParaRPr sz="1400" dirty="0">
              <a:solidFill>
                <a:schemeClr val="accent3"/>
              </a:solidFill>
              <a:latin typeface="Roboto"/>
              <a:ea typeface="Roboto"/>
              <a:cs typeface="Roboto"/>
              <a:sym typeface="Roboto"/>
            </a:endParaRPr>
          </a:p>
        </p:txBody>
      </p:sp>
      <p:cxnSp>
        <p:nvCxnSpPr>
          <p:cNvPr id="16" name="Google Shape;136;p20">
            <a:extLst>
              <a:ext uri="{FF2B5EF4-FFF2-40B4-BE49-F238E27FC236}">
                <a16:creationId xmlns:a16="http://schemas.microsoft.com/office/drawing/2014/main" id="{BB27897C-B30E-B0FB-61AA-D6B82A0D722D}"/>
              </a:ext>
            </a:extLst>
          </p:cNvPr>
          <p:cNvCxnSpPr>
            <a:cxnSpLocks/>
          </p:cNvCxnSpPr>
          <p:nvPr/>
        </p:nvCxnSpPr>
        <p:spPr>
          <a:xfrm>
            <a:off x="399180" y="1821727"/>
            <a:ext cx="6924583" cy="0"/>
          </a:xfrm>
          <a:prstGeom prst="straightConnector1">
            <a:avLst/>
          </a:prstGeom>
          <a:noFill/>
          <a:ln w="19050" cap="flat" cmpd="sng">
            <a:solidFill>
              <a:srgbClr val="D8D8D8"/>
            </a:solidFill>
            <a:prstDash val="dot"/>
            <a:round/>
            <a:headEnd type="none" w="sm" len="sm"/>
            <a:tailEnd type="none" w="sm" len="sm"/>
          </a:ln>
        </p:spPr>
      </p:cxnSp>
      <p:sp>
        <p:nvSpPr>
          <p:cNvPr id="17" name="Google Shape;137;p20">
            <a:extLst>
              <a:ext uri="{FF2B5EF4-FFF2-40B4-BE49-F238E27FC236}">
                <a16:creationId xmlns:a16="http://schemas.microsoft.com/office/drawing/2014/main" id="{2741EB5A-BA06-2410-EFD4-1A640129275E}"/>
              </a:ext>
            </a:extLst>
          </p:cNvPr>
          <p:cNvSpPr txBox="1"/>
          <p:nvPr/>
        </p:nvSpPr>
        <p:spPr>
          <a:xfrm>
            <a:off x="380999" y="1935530"/>
            <a:ext cx="6942763" cy="765467"/>
          </a:xfrm>
          <a:prstGeom prst="rect">
            <a:avLst/>
          </a:prstGeom>
          <a:noFill/>
          <a:ln>
            <a:noFill/>
          </a:ln>
        </p:spPr>
        <p:txBody>
          <a:bodyPr spcFirstLastPara="1" wrap="square" lIns="0" tIns="45700" rIns="91425" bIns="45700" anchor="t" anchorCtr="0">
            <a:noAutofit/>
          </a:bodyPr>
          <a:lstStyle/>
          <a:p>
            <a:pPr marL="0" marR="0" lvl="0" indent="0" algn="l" rtl="0">
              <a:lnSpc>
                <a:spcPct val="120000"/>
              </a:lnSpc>
              <a:spcBef>
                <a:spcPts val="0"/>
              </a:spcBef>
              <a:spcAft>
                <a:spcPts val="0"/>
              </a:spcAft>
              <a:buNone/>
            </a:pPr>
            <a:r>
              <a:rPr lang="en-US" sz="1200" dirty="0">
                <a:solidFill>
                  <a:schemeClr val="accent3"/>
                </a:solidFill>
                <a:effectLst/>
                <a:latin typeface="Arial Black" panose="020B0A04020102020204" pitchFamily="34" charset="0"/>
              </a:rPr>
              <a:t>Emo Tech Pro: Transforming Emotion Analytics</a:t>
            </a:r>
            <a:endParaRPr sz="1200" dirty="0">
              <a:solidFill>
                <a:schemeClr val="accent3"/>
              </a:solidFill>
              <a:latin typeface="Arial Black" panose="020B0A04020102020204" pitchFamily="34" charset="0"/>
              <a:ea typeface="Roboto"/>
              <a:cs typeface="Roboto"/>
              <a:sym typeface="Roboto"/>
            </a:endParaRPr>
          </a:p>
          <a:p>
            <a:pPr marL="0" marR="0" lvl="0" indent="0" algn="l" rtl="0">
              <a:lnSpc>
                <a:spcPct val="120000"/>
              </a:lnSpc>
              <a:spcBef>
                <a:spcPts val="0"/>
              </a:spcBef>
              <a:spcAft>
                <a:spcPts val="0"/>
              </a:spcAft>
              <a:buNone/>
            </a:pPr>
            <a:r>
              <a:rPr lang="en" sz="1000" b="0" i="0" dirty="0">
                <a:effectLst/>
                <a:latin typeface="Roboto"/>
                <a:ea typeface="Roboto"/>
                <a:cs typeface="Roboto"/>
                <a:sym typeface="Roboto"/>
              </a:rPr>
              <a:t>I</a:t>
            </a:r>
            <a:r>
              <a:rPr lang="en-US" sz="1000" b="0" i="0" dirty="0">
                <a:effectLst/>
                <a:latin typeface="Söhne"/>
              </a:rPr>
              <a:t>n 2022, the market exceeded $22 billion, propelled by the rapid adoption of emotion recognition in telehealth, virtual learning, and enhanced customer experiences in industries like gaming and e-commerce.</a:t>
            </a:r>
            <a:endParaRPr sz="1000" dirty="0">
              <a:latin typeface="Roboto"/>
              <a:ea typeface="Roboto"/>
              <a:cs typeface="Roboto"/>
              <a:sym typeface="Roboto"/>
            </a:endParaRPr>
          </a:p>
        </p:txBody>
      </p:sp>
    </p:spTree>
    <p:extLst>
      <p:ext uri="{BB962C8B-B14F-4D97-AF65-F5344CB8AC3E}">
        <p14:creationId xmlns:p14="http://schemas.microsoft.com/office/powerpoint/2010/main" val="40277911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schemeClr val="bg2">
                <a:shade val="62000"/>
                <a:hueMod val="108000"/>
                <a:satMod val="164000"/>
                <a:lumMod val="69000"/>
              </a:schemeClr>
              <a:schemeClr val="bg2">
                <a:tint val="96000"/>
                <a:hueMod val="90000"/>
                <a:satMod val="130000"/>
                <a:lumMod val="134000"/>
              </a:schemeClr>
            </a:duotone>
            <a:lum/>
            <a:extLst>
              <a:ext uri="{BEBA8EAE-BF5A-486C-A8C5-ECC9F3942E4B}">
                <a14:imgProps xmlns:a14="http://schemas.microsoft.com/office/drawing/2010/main">
                  <a14:imgLayer r:embed="rId3">
                    <a14:imgEffect>
                      <a14:sharpenSoften amount="-2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4" name="Google Shape;226;p25">
            <a:extLst>
              <a:ext uri="{FF2B5EF4-FFF2-40B4-BE49-F238E27FC236}">
                <a16:creationId xmlns:a16="http://schemas.microsoft.com/office/drawing/2014/main" id="{0827A351-82BC-ED6E-7408-F793D04A4A8C}"/>
              </a:ext>
            </a:extLst>
          </p:cNvPr>
          <p:cNvSpPr txBox="1">
            <a:spLocks/>
          </p:cNvSpPr>
          <p:nvPr/>
        </p:nvSpPr>
        <p:spPr>
          <a:xfrm>
            <a:off x="1286523" y="403456"/>
            <a:ext cx="8368500" cy="495300"/>
          </a:xfrm>
          <a:prstGeom prst="rect">
            <a:avLst/>
          </a:prstGeom>
          <a:noFill/>
          <a:ln>
            <a:noFill/>
          </a:ln>
        </p:spPr>
        <p:txBody>
          <a:bodyPr spcFirstLastPara="1" wrap="square" lIns="0" tIns="0" rIns="0" bIns="0" anchor="ctr" anchorCtr="0">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buClr>
                <a:srgbClr val="7F7F7F"/>
              </a:buClr>
              <a:buSzPts val="3200"/>
              <a:buFont typeface="Roboto"/>
              <a:buNone/>
            </a:pPr>
            <a:r>
              <a:rPr lang="en-US" sz="3200" b="1" dirty="0">
                <a:solidFill>
                  <a:schemeClr val="tx1"/>
                </a:solidFill>
                <a:latin typeface="Arial Black" panose="020B0A04020102020204" pitchFamily="34" charset="0"/>
              </a:rPr>
              <a:t>Measuring Success</a:t>
            </a:r>
          </a:p>
        </p:txBody>
      </p:sp>
      <p:sp>
        <p:nvSpPr>
          <p:cNvPr id="5" name="Google Shape;227;p25">
            <a:extLst>
              <a:ext uri="{FF2B5EF4-FFF2-40B4-BE49-F238E27FC236}">
                <a16:creationId xmlns:a16="http://schemas.microsoft.com/office/drawing/2014/main" id="{09CF8804-6B88-2915-06E5-E511C55A5A8F}"/>
              </a:ext>
            </a:extLst>
          </p:cNvPr>
          <p:cNvSpPr/>
          <p:nvPr/>
        </p:nvSpPr>
        <p:spPr>
          <a:xfrm>
            <a:off x="2223777" y="2766300"/>
            <a:ext cx="1325400" cy="1325400"/>
          </a:xfrm>
          <a:prstGeom prst="ellipse">
            <a:avLst/>
          </a:prstGeom>
          <a:solidFill>
            <a:srgbClr val="92D050"/>
          </a:solidFill>
          <a:ln>
            <a:noFill/>
          </a:ln>
        </p:spPr>
        <p:txBody>
          <a:bodyPr spcFirstLastPara="1" wrap="square" lIns="0" tIns="0" rIns="0" bIns="0" anchor="ctr" anchorCtr="0">
            <a:noAutofit/>
          </a:bodyPr>
          <a:lstStyle/>
          <a:p>
            <a:pPr marL="0" marR="0" lvl="0" indent="0" algn="ctr" rtl="0">
              <a:spcBef>
                <a:spcPts val="0"/>
              </a:spcBef>
              <a:spcAft>
                <a:spcPts val="0"/>
              </a:spcAft>
              <a:buNone/>
            </a:pPr>
            <a:endParaRPr sz="1100" dirty="0">
              <a:solidFill>
                <a:schemeClr val="lt1"/>
              </a:solidFill>
              <a:latin typeface="Roboto"/>
              <a:ea typeface="Roboto"/>
              <a:cs typeface="Roboto"/>
              <a:sym typeface="Roboto"/>
            </a:endParaRPr>
          </a:p>
        </p:txBody>
      </p:sp>
      <p:sp>
        <p:nvSpPr>
          <p:cNvPr id="6" name="Google Shape;228;p25">
            <a:extLst>
              <a:ext uri="{FF2B5EF4-FFF2-40B4-BE49-F238E27FC236}">
                <a16:creationId xmlns:a16="http://schemas.microsoft.com/office/drawing/2014/main" id="{135E9FB8-D93A-61C8-BAE0-79D5B83BCCEF}"/>
              </a:ext>
            </a:extLst>
          </p:cNvPr>
          <p:cNvSpPr txBox="1"/>
          <p:nvPr/>
        </p:nvSpPr>
        <p:spPr>
          <a:xfrm>
            <a:off x="1862537" y="4203523"/>
            <a:ext cx="2038500" cy="8925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accent1"/>
              </a:buClr>
              <a:buSzPts val="1400"/>
              <a:buFont typeface="Noto Sans Symbols"/>
              <a:buNone/>
            </a:pPr>
            <a:r>
              <a:rPr lang="en-US" sz="1400" b="1" i="0" dirty="0">
                <a:solidFill>
                  <a:schemeClr val="accent1"/>
                </a:solidFill>
                <a:effectLst/>
                <a:latin typeface="Söhne"/>
              </a:rPr>
              <a:t>Accuracy and Precision</a:t>
            </a:r>
            <a:br>
              <a:rPr lang="en" sz="1400" b="1" dirty="0">
                <a:solidFill>
                  <a:schemeClr val="accent1"/>
                </a:solidFill>
                <a:latin typeface="Roboto"/>
                <a:ea typeface="Roboto"/>
                <a:cs typeface="Roboto"/>
                <a:sym typeface="Roboto"/>
              </a:rPr>
            </a:br>
            <a:r>
              <a:rPr lang="en-US" sz="1050" b="0" i="0" dirty="0">
                <a:effectLst/>
                <a:latin typeface="Söhne"/>
              </a:rPr>
              <a:t>Regularly evaluate the system's accuracy and precision in emotion detection by analyzing its performance on real-world data. Ensure high levels of correct emotion identification.</a:t>
            </a:r>
            <a:endParaRPr sz="1051" dirty="0">
              <a:latin typeface="Roboto"/>
              <a:ea typeface="Roboto"/>
              <a:cs typeface="Roboto"/>
              <a:sym typeface="Roboto"/>
            </a:endParaRPr>
          </a:p>
        </p:txBody>
      </p:sp>
      <p:sp>
        <p:nvSpPr>
          <p:cNvPr id="7" name="Google Shape;229;p25">
            <a:extLst>
              <a:ext uri="{FF2B5EF4-FFF2-40B4-BE49-F238E27FC236}">
                <a16:creationId xmlns:a16="http://schemas.microsoft.com/office/drawing/2014/main" id="{C00889F1-A180-6CDC-0777-7774A29A465B}"/>
              </a:ext>
            </a:extLst>
          </p:cNvPr>
          <p:cNvSpPr/>
          <p:nvPr/>
        </p:nvSpPr>
        <p:spPr>
          <a:xfrm>
            <a:off x="4941494" y="2766300"/>
            <a:ext cx="1325400" cy="1325400"/>
          </a:xfrm>
          <a:prstGeom prst="ellipse">
            <a:avLst/>
          </a:prstGeom>
          <a:solidFill>
            <a:schemeClr val="accent2"/>
          </a:solidFill>
          <a:ln>
            <a:noFill/>
          </a:ln>
        </p:spPr>
        <p:txBody>
          <a:bodyPr spcFirstLastPara="1" wrap="square" lIns="0" tIns="0" rIns="0" bIns="0" anchor="ctr" anchorCtr="0">
            <a:noAutofit/>
          </a:bodyPr>
          <a:lstStyle/>
          <a:p>
            <a:pPr marL="0" marR="0" lvl="0" indent="0" algn="ctr" rtl="0">
              <a:spcBef>
                <a:spcPts val="0"/>
              </a:spcBef>
              <a:spcAft>
                <a:spcPts val="0"/>
              </a:spcAft>
              <a:buNone/>
            </a:pPr>
            <a:endParaRPr sz="1100" dirty="0">
              <a:solidFill>
                <a:schemeClr val="lt1"/>
              </a:solidFill>
              <a:latin typeface="Roboto"/>
              <a:ea typeface="Roboto"/>
              <a:cs typeface="Roboto"/>
              <a:sym typeface="Roboto"/>
            </a:endParaRPr>
          </a:p>
        </p:txBody>
      </p:sp>
      <p:sp>
        <p:nvSpPr>
          <p:cNvPr id="8" name="Google Shape;230;p25">
            <a:extLst>
              <a:ext uri="{FF2B5EF4-FFF2-40B4-BE49-F238E27FC236}">
                <a16:creationId xmlns:a16="http://schemas.microsoft.com/office/drawing/2014/main" id="{43C910DF-8EFB-E9CD-B187-045BEF1AE959}"/>
              </a:ext>
            </a:extLst>
          </p:cNvPr>
          <p:cNvSpPr txBox="1"/>
          <p:nvPr/>
        </p:nvSpPr>
        <p:spPr>
          <a:xfrm>
            <a:off x="4582634" y="4203523"/>
            <a:ext cx="2038500" cy="8925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accent2"/>
              </a:buClr>
              <a:buSzPts val="1400"/>
              <a:buFont typeface="Noto Sans Symbols"/>
              <a:buNone/>
            </a:pPr>
            <a:r>
              <a:rPr lang="en-US" sz="1400" b="1" i="0" dirty="0">
                <a:solidFill>
                  <a:schemeClr val="accent2"/>
                </a:solidFill>
                <a:effectLst/>
                <a:latin typeface="Söhne"/>
              </a:rPr>
              <a:t>User Satisfaction</a:t>
            </a:r>
            <a:br>
              <a:rPr lang="en" sz="1400" b="1" dirty="0">
                <a:solidFill>
                  <a:schemeClr val="accent1"/>
                </a:solidFill>
                <a:latin typeface="Roboto"/>
                <a:ea typeface="Roboto"/>
                <a:cs typeface="Roboto"/>
                <a:sym typeface="Roboto"/>
              </a:rPr>
            </a:br>
            <a:r>
              <a:rPr lang="en-US" sz="1050" b="0" i="0" dirty="0">
                <a:effectLst/>
                <a:latin typeface="Söhne"/>
              </a:rPr>
              <a:t>Measure user satisfaction and feedback to gauge the system's impact on user experience. Positive feedback, improved engagement, and user comfort are indicators of success.</a:t>
            </a:r>
            <a:endParaRPr sz="1051" dirty="0">
              <a:latin typeface="Roboto"/>
              <a:ea typeface="Roboto"/>
              <a:cs typeface="Roboto"/>
              <a:sym typeface="Roboto"/>
            </a:endParaRPr>
          </a:p>
        </p:txBody>
      </p:sp>
      <p:sp>
        <p:nvSpPr>
          <p:cNvPr id="9" name="Google Shape;231;p25">
            <a:extLst>
              <a:ext uri="{FF2B5EF4-FFF2-40B4-BE49-F238E27FC236}">
                <a16:creationId xmlns:a16="http://schemas.microsoft.com/office/drawing/2014/main" id="{2A1E0353-CDE8-8B12-DCA3-F92AEECC6228}"/>
              </a:ext>
            </a:extLst>
          </p:cNvPr>
          <p:cNvSpPr/>
          <p:nvPr/>
        </p:nvSpPr>
        <p:spPr>
          <a:xfrm>
            <a:off x="7659210" y="2766300"/>
            <a:ext cx="1325400" cy="1325400"/>
          </a:xfrm>
          <a:prstGeom prst="ellipse">
            <a:avLst/>
          </a:prstGeom>
          <a:solidFill>
            <a:schemeClr val="accent3"/>
          </a:solidFill>
          <a:ln>
            <a:noFill/>
          </a:ln>
        </p:spPr>
        <p:txBody>
          <a:bodyPr spcFirstLastPara="1" wrap="square" lIns="0" tIns="0" rIns="0" bIns="0" anchor="ctr" anchorCtr="0">
            <a:noAutofit/>
          </a:bodyPr>
          <a:lstStyle/>
          <a:p>
            <a:pPr marL="0" marR="0" lvl="0" indent="0" algn="ctr" rtl="0">
              <a:spcBef>
                <a:spcPts val="0"/>
              </a:spcBef>
              <a:spcAft>
                <a:spcPts val="0"/>
              </a:spcAft>
              <a:buNone/>
            </a:pPr>
            <a:endParaRPr sz="1100">
              <a:solidFill>
                <a:schemeClr val="lt1"/>
              </a:solidFill>
              <a:latin typeface="Roboto"/>
              <a:ea typeface="Roboto"/>
              <a:cs typeface="Roboto"/>
              <a:sym typeface="Roboto"/>
            </a:endParaRPr>
          </a:p>
        </p:txBody>
      </p:sp>
      <p:sp>
        <p:nvSpPr>
          <p:cNvPr id="10" name="Google Shape;232;p25">
            <a:extLst>
              <a:ext uri="{FF2B5EF4-FFF2-40B4-BE49-F238E27FC236}">
                <a16:creationId xmlns:a16="http://schemas.microsoft.com/office/drawing/2014/main" id="{21063283-869E-8964-08D5-46C125953F46}"/>
              </a:ext>
            </a:extLst>
          </p:cNvPr>
          <p:cNvSpPr txBox="1"/>
          <p:nvPr/>
        </p:nvSpPr>
        <p:spPr>
          <a:xfrm>
            <a:off x="7302731" y="4203521"/>
            <a:ext cx="2240764" cy="8925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accent3"/>
              </a:buClr>
              <a:buSzPts val="1400"/>
              <a:buFont typeface="Noto Sans Symbols"/>
              <a:buNone/>
            </a:pPr>
            <a:r>
              <a:rPr lang="en-US" sz="1400" b="1" i="0" dirty="0">
                <a:solidFill>
                  <a:schemeClr val="accent3"/>
                </a:solidFill>
                <a:effectLst/>
                <a:latin typeface="Arial" panose="020B0604020202020204" pitchFamily="34" charset="0"/>
                <a:cs typeface="Arial" panose="020B0604020202020204" pitchFamily="34" charset="0"/>
              </a:rPr>
              <a:t>Market Share and Adoption</a:t>
            </a:r>
            <a:br>
              <a:rPr lang="en" sz="1400" b="1" dirty="0">
                <a:solidFill>
                  <a:schemeClr val="accent1"/>
                </a:solidFill>
                <a:latin typeface="Roboto"/>
                <a:ea typeface="Roboto"/>
                <a:cs typeface="Roboto"/>
                <a:sym typeface="Roboto"/>
              </a:rPr>
            </a:br>
            <a:r>
              <a:rPr lang="en-US" sz="1050" b="0" i="0" dirty="0">
                <a:effectLst/>
                <a:latin typeface="Söhne"/>
              </a:rPr>
              <a:t>Track the system's market share and its adoption in various industries. A growing presence in healthcare, education, security, and entertainment sectors demonstrates its success and relevance.</a:t>
            </a:r>
            <a:endParaRPr sz="1051" dirty="0">
              <a:latin typeface="Roboto"/>
              <a:ea typeface="Roboto"/>
              <a:cs typeface="Roboto"/>
              <a:sym typeface="Roboto"/>
            </a:endParaRPr>
          </a:p>
        </p:txBody>
      </p:sp>
      <p:sp>
        <p:nvSpPr>
          <p:cNvPr id="11" name="Google Shape;233;p25">
            <a:extLst>
              <a:ext uri="{FF2B5EF4-FFF2-40B4-BE49-F238E27FC236}">
                <a16:creationId xmlns:a16="http://schemas.microsoft.com/office/drawing/2014/main" id="{D8164B44-58DE-1D91-586D-EB521B32F8BE}"/>
              </a:ext>
            </a:extLst>
          </p:cNvPr>
          <p:cNvSpPr txBox="1"/>
          <p:nvPr/>
        </p:nvSpPr>
        <p:spPr>
          <a:xfrm>
            <a:off x="1909708" y="1918274"/>
            <a:ext cx="7384200" cy="554100"/>
          </a:xfrm>
          <a:prstGeom prst="rect">
            <a:avLst/>
          </a:prstGeom>
          <a:noFill/>
          <a:ln>
            <a:noFill/>
          </a:ln>
        </p:spPr>
        <p:txBody>
          <a:bodyPr spcFirstLastPara="1" wrap="square" lIns="0" tIns="0" rIns="0" bIns="0" anchor="ctr" anchorCtr="0">
            <a:noAutofit/>
          </a:bodyPr>
          <a:lstStyle/>
          <a:p>
            <a:pPr marL="0" marR="0" lvl="0" indent="0" algn="ctr" rtl="0">
              <a:lnSpc>
                <a:spcPct val="150000"/>
              </a:lnSpc>
              <a:spcBef>
                <a:spcPts val="0"/>
              </a:spcBef>
              <a:spcAft>
                <a:spcPts val="0"/>
              </a:spcAft>
              <a:buClr>
                <a:schemeClr val="accent1"/>
              </a:buClr>
              <a:buSzPts val="2400"/>
              <a:buFont typeface="Noto Sans Symbols"/>
              <a:buNone/>
            </a:pPr>
            <a:r>
              <a:rPr lang="en" sz="2400" b="1" dirty="0">
                <a:solidFill>
                  <a:schemeClr val="accent1"/>
                </a:solidFill>
                <a:latin typeface="Roboto"/>
                <a:ea typeface="Roboto"/>
                <a:cs typeface="Roboto"/>
                <a:sym typeface="Roboto"/>
              </a:rPr>
              <a:t>How will we define &amp; measure success?</a:t>
            </a:r>
            <a:endParaRPr sz="1600" dirty="0">
              <a:solidFill>
                <a:srgbClr val="7F7F7F"/>
              </a:solidFill>
              <a:latin typeface="Roboto"/>
              <a:ea typeface="Roboto"/>
              <a:cs typeface="Roboto"/>
              <a:sym typeface="Roboto"/>
            </a:endParaRPr>
          </a:p>
        </p:txBody>
      </p:sp>
      <p:pic>
        <p:nvPicPr>
          <p:cNvPr id="15" name="Picture 14" descr="A hand writing on a chalkboard&#10;&#10;Description automatically generated">
            <a:extLst>
              <a:ext uri="{FF2B5EF4-FFF2-40B4-BE49-F238E27FC236}">
                <a16:creationId xmlns:a16="http://schemas.microsoft.com/office/drawing/2014/main" id="{E0456B34-0675-27C0-33A4-AC7F4FB0C4AC}"/>
              </a:ext>
            </a:extLst>
          </p:cNvPr>
          <p:cNvPicPr>
            <a:picLocks noChangeAspect="1"/>
          </p:cNvPicPr>
          <p:nvPr/>
        </p:nvPicPr>
        <p:blipFill>
          <a:blip r:embed="rId4"/>
          <a:stretch>
            <a:fillRect/>
          </a:stretch>
        </p:blipFill>
        <p:spPr>
          <a:xfrm>
            <a:off x="4941493" y="2654477"/>
            <a:ext cx="1325401" cy="1437223"/>
          </a:xfrm>
          <a:prstGeom prst="ellipse">
            <a:avLst/>
          </a:prstGeom>
        </p:spPr>
      </p:pic>
      <p:pic>
        <p:nvPicPr>
          <p:cNvPr id="21" name="Picture 20" descr="A diagram of accuracy and accuracy&#10;&#10;Description automatically generated">
            <a:extLst>
              <a:ext uri="{FF2B5EF4-FFF2-40B4-BE49-F238E27FC236}">
                <a16:creationId xmlns:a16="http://schemas.microsoft.com/office/drawing/2014/main" id="{3B2C97FB-10C7-38F2-02E2-5C1D5721219E}"/>
              </a:ext>
            </a:extLst>
          </p:cNvPr>
          <p:cNvPicPr>
            <a:picLocks noChangeAspect="1"/>
          </p:cNvPicPr>
          <p:nvPr/>
        </p:nvPicPr>
        <p:blipFill rotWithShape="1">
          <a:blip r:embed="rId5"/>
          <a:srcRect l="54654" t="6986" r="15038" b="64765"/>
          <a:stretch/>
        </p:blipFill>
        <p:spPr>
          <a:xfrm>
            <a:off x="2223776" y="2766300"/>
            <a:ext cx="1325401" cy="1325400"/>
          </a:xfrm>
          <a:prstGeom prst="ellipse">
            <a:avLst/>
          </a:prstGeom>
        </p:spPr>
      </p:pic>
      <p:pic>
        <p:nvPicPr>
          <p:cNvPr id="23" name="Picture 22" descr="A penguin standing on a graph&#10;&#10;Description automatically generated">
            <a:extLst>
              <a:ext uri="{FF2B5EF4-FFF2-40B4-BE49-F238E27FC236}">
                <a16:creationId xmlns:a16="http://schemas.microsoft.com/office/drawing/2014/main" id="{C3E10D64-8420-207B-D663-A03368DD544D}"/>
              </a:ext>
            </a:extLst>
          </p:cNvPr>
          <p:cNvPicPr>
            <a:picLocks noChangeAspect="1"/>
          </p:cNvPicPr>
          <p:nvPr/>
        </p:nvPicPr>
        <p:blipFill rotWithShape="1">
          <a:blip r:embed="rId6"/>
          <a:srcRect l="11565" r="10303"/>
          <a:stretch/>
        </p:blipFill>
        <p:spPr>
          <a:xfrm>
            <a:off x="7659210" y="2766300"/>
            <a:ext cx="1325400" cy="1325400"/>
          </a:xfrm>
          <a:prstGeom prst="ellipse">
            <a:avLst/>
          </a:prstGeom>
          <a:effectLst>
            <a:outerShdw blurRad="50800" dist="50800" dir="5400000" algn="ctr" rotWithShape="0">
              <a:srgbClr val="000000">
                <a:alpha val="0"/>
              </a:srgbClr>
            </a:outerShdw>
          </a:effectLst>
        </p:spPr>
      </p:pic>
    </p:spTree>
    <p:extLst>
      <p:ext uri="{BB962C8B-B14F-4D97-AF65-F5344CB8AC3E}">
        <p14:creationId xmlns:p14="http://schemas.microsoft.com/office/powerpoint/2010/main" val="3385134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bstract design">
            <a:extLst>
              <a:ext uri="{FF2B5EF4-FFF2-40B4-BE49-F238E27FC236}">
                <a16:creationId xmlns:a16="http://schemas.microsoft.com/office/drawing/2014/main" id="{6D363037-1741-4470-A023-883E2FFD5840}"/>
              </a:ext>
            </a:extLst>
          </p:cNvPr>
          <p:cNvPicPr>
            <a:picLocks noChangeAspect="1"/>
          </p:cNvPicPr>
          <p:nvPr/>
        </p:nvPicPr>
        <p:blipFill rotWithShape="1">
          <a:blip r:embed="rId3">
            <a:duotone>
              <a:prstClr val="black"/>
              <a:schemeClr val="accent5">
                <a:tint val="45000"/>
                <a:satMod val="400000"/>
              </a:schemeClr>
            </a:duotone>
            <a:alphaModFix amt="25000"/>
          </a:blip>
          <a:srcRect t="18308" r="6818" b="2872"/>
          <a:stretch/>
        </p:blipFill>
        <p:spPr>
          <a:xfrm flipH="1">
            <a:off x="0" y="10"/>
            <a:ext cx="12191980" cy="6857990"/>
          </a:xfrm>
          <a:prstGeom prst="rect">
            <a:avLst/>
          </a:prstGeom>
        </p:spPr>
      </p:pic>
      <p:sp>
        <p:nvSpPr>
          <p:cNvPr id="12" name="Title 11">
            <a:extLst>
              <a:ext uri="{FF2B5EF4-FFF2-40B4-BE49-F238E27FC236}">
                <a16:creationId xmlns:a16="http://schemas.microsoft.com/office/drawing/2014/main" id="{970C361B-D32E-42E0-A41E-86C3D9AC886F}"/>
              </a:ext>
            </a:extLst>
          </p:cNvPr>
          <p:cNvSpPr>
            <a:spLocks noGrp="1"/>
          </p:cNvSpPr>
          <p:nvPr>
            <p:ph type="ctrTitle"/>
          </p:nvPr>
        </p:nvSpPr>
        <p:spPr>
          <a:xfrm>
            <a:off x="1154955" y="1447800"/>
            <a:ext cx="8825658" cy="3329581"/>
          </a:xfrm>
        </p:spPr>
        <p:txBody>
          <a:bodyPr>
            <a:normAutofit/>
          </a:bodyPr>
          <a:lstStyle/>
          <a:p>
            <a:r>
              <a:rPr lang="en-US" dirty="0"/>
              <a:t>Thank You!</a:t>
            </a:r>
            <a:endParaRPr lang="ru-RU" dirty="0"/>
          </a:p>
        </p:txBody>
      </p:sp>
      <p:sp>
        <p:nvSpPr>
          <p:cNvPr id="57" name="Rectangle 56">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5107679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B2814-1CE5-67F9-CB83-3A4C832395E9}"/>
              </a:ext>
            </a:extLst>
          </p:cNvPr>
          <p:cNvSpPr txBox="1">
            <a:spLocks/>
          </p:cNvSpPr>
          <p:nvPr/>
        </p:nvSpPr>
        <p:spPr>
          <a:xfrm>
            <a:off x="2515402" y="1037331"/>
            <a:ext cx="4063471" cy="2021017"/>
          </a:xfrm>
          <a:prstGeom prst="rect">
            <a:avLst/>
          </a:prstGeom>
        </p:spPr>
        <p:txBody>
          <a:bodyPr lIns="91448" tIns="45724" rIns="91448" bIns="45724" anchor="ctr"/>
          <a:lstStyle>
            <a:lvl1pPr algn="ctr" defTabSz="609493" rtl="0" eaLnBrk="1" latinLnBrk="0" hangingPunct="1">
              <a:spcBef>
                <a:spcPct val="0"/>
              </a:spcBef>
              <a:buNone/>
              <a:defRPr sz="5900" kern="1200">
                <a:solidFill>
                  <a:schemeClr val="tx1"/>
                </a:solidFill>
                <a:latin typeface="+mj-lt"/>
                <a:ea typeface="+mj-ea"/>
                <a:cs typeface="+mj-cs"/>
              </a:defRPr>
            </a:lvl1pPr>
          </a:lstStyle>
          <a:p>
            <a:pPr>
              <a:defRPr/>
            </a:pPr>
            <a:endParaRPr lang="en-US" sz="12003" b="1" spc="225" dirty="0">
              <a:solidFill>
                <a:srgbClr val="C4DBD3"/>
              </a:solidFill>
              <a:latin typeface="Arial Rounded MT Bold" charset="0"/>
              <a:ea typeface="Arial Rounded MT Bold" charset="0"/>
              <a:cs typeface="Arial Rounded MT Bold" charset="0"/>
            </a:endParaRPr>
          </a:p>
        </p:txBody>
      </p:sp>
      <p:sp>
        <p:nvSpPr>
          <p:cNvPr id="3" name="Google Shape;1384;p161">
            <a:extLst>
              <a:ext uri="{FF2B5EF4-FFF2-40B4-BE49-F238E27FC236}">
                <a16:creationId xmlns:a16="http://schemas.microsoft.com/office/drawing/2014/main" id="{93BACA6F-1327-C074-C327-BFC190C4C13C}"/>
              </a:ext>
            </a:extLst>
          </p:cNvPr>
          <p:cNvSpPr txBox="1">
            <a:spLocks/>
          </p:cNvSpPr>
          <p:nvPr/>
        </p:nvSpPr>
        <p:spPr>
          <a:xfrm>
            <a:off x="1354668" y="313214"/>
            <a:ext cx="8402790" cy="580491"/>
          </a:xfrm>
          <a:prstGeom prst="rect">
            <a:avLst/>
          </a:prstGeom>
        </p:spPr>
        <p:txBody>
          <a:bodyPr spcFirstLastPara="1" wrap="square" lIns="91425" tIns="91425" rIns="91425" bIns="91425" anchor="t" anchorCtr="0">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pPr>
            <a:r>
              <a:rPr lang="en-US" sz="3200" dirty="0">
                <a:solidFill>
                  <a:schemeClr val="tx1"/>
                </a:solidFill>
                <a:latin typeface="Arial Black" panose="020B0A04020102020204" pitchFamily="34" charset="0"/>
                <a:ea typeface="Helvetica" charset="0"/>
                <a:cs typeface="Helvetica" charset="0"/>
              </a:rPr>
              <a:t>Team Members and their roles:</a:t>
            </a:r>
          </a:p>
        </p:txBody>
      </p:sp>
      <p:sp>
        <p:nvSpPr>
          <p:cNvPr id="4" name="Google Shape;1258;p147">
            <a:extLst>
              <a:ext uri="{FF2B5EF4-FFF2-40B4-BE49-F238E27FC236}">
                <a16:creationId xmlns:a16="http://schemas.microsoft.com/office/drawing/2014/main" id="{9193C702-636C-E869-D1C1-98E5947CEA40}"/>
              </a:ext>
            </a:extLst>
          </p:cNvPr>
          <p:cNvSpPr txBox="1"/>
          <p:nvPr/>
        </p:nvSpPr>
        <p:spPr>
          <a:xfrm>
            <a:off x="658812" y="2868062"/>
            <a:ext cx="2974349" cy="36706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dirty="0">
                <a:latin typeface="Arial" panose="020B0604020202020204" pitchFamily="34" charset="0"/>
                <a:ea typeface="Avenir"/>
                <a:cs typeface="Arial" panose="020B0604020202020204" pitchFamily="34" charset="0"/>
                <a:sym typeface="Avenir"/>
              </a:rPr>
              <a:t>Chetana Nannapaneni</a:t>
            </a:r>
            <a:endParaRPr sz="1600" b="1" dirty="0">
              <a:latin typeface="Arial" panose="020B0604020202020204" pitchFamily="34" charset="0"/>
              <a:ea typeface="Avenir"/>
              <a:cs typeface="Arial" panose="020B0604020202020204" pitchFamily="34" charset="0"/>
              <a:sym typeface="Avenir"/>
            </a:endParaRPr>
          </a:p>
        </p:txBody>
      </p:sp>
      <p:sp>
        <p:nvSpPr>
          <p:cNvPr id="5" name="Google Shape;1260;p147">
            <a:extLst>
              <a:ext uri="{FF2B5EF4-FFF2-40B4-BE49-F238E27FC236}">
                <a16:creationId xmlns:a16="http://schemas.microsoft.com/office/drawing/2014/main" id="{C6752ADB-4FD8-FE6A-E38D-0E30D37A4C8A}"/>
              </a:ext>
            </a:extLst>
          </p:cNvPr>
          <p:cNvSpPr txBox="1"/>
          <p:nvPr/>
        </p:nvSpPr>
        <p:spPr>
          <a:xfrm>
            <a:off x="1081437" y="3179706"/>
            <a:ext cx="2129400" cy="521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US" sz="1200" i="1" dirty="0">
                <a:ea typeface="Avenir"/>
                <a:cs typeface="Avenir"/>
                <a:sym typeface="Avenir"/>
              </a:rPr>
              <a:t>Data Scientist</a:t>
            </a:r>
            <a:endParaRPr sz="1200" i="1" dirty="0">
              <a:latin typeface="+mn-lt"/>
              <a:ea typeface="Avenir"/>
              <a:cs typeface="Avenir"/>
              <a:sym typeface="Avenir"/>
            </a:endParaRPr>
          </a:p>
        </p:txBody>
      </p:sp>
      <p:pic>
        <p:nvPicPr>
          <p:cNvPr id="6" name="Google Shape;1261;p147">
            <a:extLst>
              <a:ext uri="{FF2B5EF4-FFF2-40B4-BE49-F238E27FC236}">
                <a16:creationId xmlns:a16="http://schemas.microsoft.com/office/drawing/2014/main" id="{141839DB-FBA6-948D-E0F6-A6ED92BA0566}"/>
              </a:ext>
            </a:extLst>
          </p:cNvPr>
          <p:cNvPicPr preferRelativeResize="0"/>
          <p:nvPr/>
        </p:nvPicPr>
        <p:blipFill>
          <a:blip r:embed="rId2">
            <a:extLst>
              <a:ext uri="{BEBA8EAE-BF5A-486C-A8C5-ECC9F3942E4B}">
                <a14:imgProps xmlns:a14="http://schemas.microsoft.com/office/drawing/2010/main">
                  <a14:imgLayer r:embed="rId3">
                    <a14:imgEffect>
                      <a14:saturation sat="242000"/>
                    </a14:imgEffect>
                  </a14:imgLayer>
                </a14:imgProps>
              </a:ext>
              <a:ext uri="{28A0092B-C50C-407E-A947-70E740481C1C}">
                <a14:useLocalDpi xmlns:a14="http://schemas.microsoft.com/office/drawing/2010/main" val="0"/>
              </a:ext>
            </a:extLst>
          </a:blip>
          <a:stretch>
            <a:fillRect/>
          </a:stretch>
        </p:blipFill>
        <p:spPr>
          <a:xfrm>
            <a:off x="1531587" y="1577670"/>
            <a:ext cx="1228800" cy="1228800"/>
          </a:xfrm>
          <a:prstGeom prst="flowChartConnector">
            <a:avLst/>
          </a:prstGeom>
          <a:noFill/>
          <a:ln>
            <a:noFill/>
          </a:ln>
        </p:spPr>
      </p:pic>
      <p:sp>
        <p:nvSpPr>
          <p:cNvPr id="7" name="Google Shape;1258;p147">
            <a:extLst>
              <a:ext uri="{FF2B5EF4-FFF2-40B4-BE49-F238E27FC236}">
                <a16:creationId xmlns:a16="http://schemas.microsoft.com/office/drawing/2014/main" id="{A5915B3D-1B5E-19AF-01F4-58A085DD20DA}"/>
              </a:ext>
            </a:extLst>
          </p:cNvPr>
          <p:cNvSpPr txBox="1"/>
          <p:nvPr/>
        </p:nvSpPr>
        <p:spPr>
          <a:xfrm>
            <a:off x="3549968" y="3672748"/>
            <a:ext cx="2129400" cy="344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dirty="0">
                <a:latin typeface="Arial" panose="020B0604020202020204" pitchFamily="34" charset="0"/>
                <a:ea typeface="Avenir"/>
                <a:cs typeface="Arial" panose="020B0604020202020204" pitchFamily="34" charset="0"/>
                <a:sym typeface="Avenir"/>
              </a:rPr>
              <a:t>Shaik Adil</a:t>
            </a:r>
            <a:endParaRPr sz="1600" b="1" dirty="0">
              <a:latin typeface="Arial" panose="020B0604020202020204" pitchFamily="34" charset="0"/>
              <a:ea typeface="Avenir"/>
              <a:cs typeface="Arial" panose="020B0604020202020204" pitchFamily="34" charset="0"/>
              <a:sym typeface="Avenir"/>
            </a:endParaRPr>
          </a:p>
        </p:txBody>
      </p:sp>
      <p:sp>
        <p:nvSpPr>
          <p:cNvPr id="8" name="Google Shape;1260;p147">
            <a:extLst>
              <a:ext uri="{FF2B5EF4-FFF2-40B4-BE49-F238E27FC236}">
                <a16:creationId xmlns:a16="http://schemas.microsoft.com/office/drawing/2014/main" id="{083A3539-003A-78B6-6F5B-C5433A9C4363}"/>
              </a:ext>
            </a:extLst>
          </p:cNvPr>
          <p:cNvSpPr txBox="1"/>
          <p:nvPr/>
        </p:nvSpPr>
        <p:spPr>
          <a:xfrm>
            <a:off x="3495774" y="4045984"/>
            <a:ext cx="2129400" cy="521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US" sz="1200" i="1" dirty="0">
                <a:ea typeface="Avenir"/>
                <a:cs typeface="Avenir"/>
                <a:sym typeface="Avenir"/>
              </a:rPr>
              <a:t>Data Engineer</a:t>
            </a:r>
            <a:endParaRPr sz="1200" i="1" dirty="0">
              <a:latin typeface="+mn-lt"/>
              <a:ea typeface="Avenir"/>
              <a:cs typeface="Avenir"/>
              <a:sym typeface="Avenir"/>
            </a:endParaRPr>
          </a:p>
        </p:txBody>
      </p:sp>
      <p:pic>
        <p:nvPicPr>
          <p:cNvPr id="9" name="Google Shape;1261;p147">
            <a:extLst>
              <a:ext uri="{FF2B5EF4-FFF2-40B4-BE49-F238E27FC236}">
                <a16:creationId xmlns:a16="http://schemas.microsoft.com/office/drawing/2014/main" id="{4A6E1A93-724A-E1BC-B2A3-90ABACBFB63C}"/>
              </a:ext>
            </a:extLst>
          </p:cNvPr>
          <p:cNvPicPr preferRelativeResize="0"/>
          <p:nvPr/>
        </p:nvPicPr>
        <p:blipFill>
          <a:blip r:embed="rId4">
            <a:extLst>
              <a:ext uri="{BEBA8EAE-BF5A-486C-A8C5-ECC9F3942E4B}">
                <a14:imgProps xmlns:a14="http://schemas.microsoft.com/office/drawing/2010/main">
                  <a14:imgLayer r:embed="rId5">
                    <a14:imgEffect>
                      <a14:saturation sat="213000"/>
                    </a14:imgEffect>
                  </a14:imgLayer>
                </a14:imgProps>
              </a:ext>
              <a:ext uri="{28A0092B-C50C-407E-A947-70E740481C1C}">
                <a14:useLocalDpi xmlns:a14="http://schemas.microsoft.com/office/drawing/2010/main" val="0"/>
              </a:ext>
            </a:extLst>
          </a:blip>
          <a:stretch>
            <a:fillRect/>
          </a:stretch>
        </p:blipFill>
        <p:spPr>
          <a:xfrm>
            <a:off x="3945924" y="2443948"/>
            <a:ext cx="1228800" cy="1228800"/>
          </a:xfrm>
          <a:prstGeom prst="flowChartConnector">
            <a:avLst/>
          </a:prstGeom>
          <a:noFill/>
          <a:ln>
            <a:noFill/>
          </a:ln>
        </p:spPr>
      </p:pic>
      <p:sp>
        <p:nvSpPr>
          <p:cNvPr id="10" name="Google Shape;1258;p147">
            <a:extLst>
              <a:ext uri="{FF2B5EF4-FFF2-40B4-BE49-F238E27FC236}">
                <a16:creationId xmlns:a16="http://schemas.microsoft.com/office/drawing/2014/main" id="{32ACD469-A1FF-063A-7057-1735A2222C2D}"/>
              </a:ext>
            </a:extLst>
          </p:cNvPr>
          <p:cNvSpPr txBox="1"/>
          <p:nvPr/>
        </p:nvSpPr>
        <p:spPr>
          <a:xfrm>
            <a:off x="5910011" y="2852632"/>
            <a:ext cx="2129400" cy="344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1" dirty="0">
                <a:latin typeface="Arial" panose="020B0604020202020204" pitchFamily="34" charset="0"/>
                <a:ea typeface="Avenir"/>
                <a:cs typeface="Arial" panose="020B0604020202020204" pitchFamily="34" charset="0"/>
                <a:sym typeface="Avenir"/>
              </a:rPr>
              <a:t>Mahesh </a:t>
            </a:r>
            <a:r>
              <a:rPr lang="en-US" sz="1600" b="1" dirty="0" err="1">
                <a:latin typeface="Arial" panose="020B0604020202020204" pitchFamily="34" charset="0"/>
                <a:ea typeface="Avenir"/>
                <a:cs typeface="Arial" panose="020B0604020202020204" pitchFamily="34" charset="0"/>
                <a:sym typeface="Avenir"/>
              </a:rPr>
              <a:t>Manchala</a:t>
            </a:r>
            <a:endParaRPr sz="1600" b="1" dirty="0">
              <a:latin typeface="Arial" panose="020B0604020202020204" pitchFamily="34" charset="0"/>
              <a:ea typeface="Avenir"/>
              <a:cs typeface="Arial" panose="020B0604020202020204" pitchFamily="34" charset="0"/>
              <a:sym typeface="Avenir"/>
            </a:endParaRPr>
          </a:p>
        </p:txBody>
      </p:sp>
      <p:sp>
        <p:nvSpPr>
          <p:cNvPr id="11" name="Google Shape;1260;p147">
            <a:extLst>
              <a:ext uri="{FF2B5EF4-FFF2-40B4-BE49-F238E27FC236}">
                <a16:creationId xmlns:a16="http://schemas.microsoft.com/office/drawing/2014/main" id="{1B3816CC-962A-D7A4-7C31-99D6F5EDB580}"/>
              </a:ext>
            </a:extLst>
          </p:cNvPr>
          <p:cNvSpPr txBox="1"/>
          <p:nvPr/>
        </p:nvSpPr>
        <p:spPr>
          <a:xfrm>
            <a:off x="5910111" y="3179706"/>
            <a:ext cx="2129400" cy="521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US" sz="1200" i="1" dirty="0">
                <a:latin typeface="+mn-lt"/>
                <a:ea typeface="Avenir"/>
                <a:cs typeface="Avenir"/>
                <a:sym typeface="Avenir"/>
              </a:rPr>
              <a:t>Machine Learning Engineer</a:t>
            </a:r>
            <a:endParaRPr sz="1200" i="1" dirty="0">
              <a:latin typeface="+mn-lt"/>
              <a:ea typeface="Avenir"/>
              <a:cs typeface="Avenir"/>
              <a:sym typeface="Avenir"/>
            </a:endParaRPr>
          </a:p>
        </p:txBody>
      </p:sp>
      <p:pic>
        <p:nvPicPr>
          <p:cNvPr id="12" name="Google Shape;1261;p147">
            <a:extLst>
              <a:ext uri="{FF2B5EF4-FFF2-40B4-BE49-F238E27FC236}">
                <a16:creationId xmlns:a16="http://schemas.microsoft.com/office/drawing/2014/main" id="{BE3806D1-C3C7-411D-4AEC-87F8BF179676}"/>
              </a:ext>
            </a:extLst>
          </p:cNvPr>
          <p:cNvPicPr preferRelativeResize="0"/>
          <p:nvPr/>
        </p:nvPicPr>
        <p:blipFill>
          <a:blip r:embed="rId6">
            <a:extLst>
              <a:ext uri="{BEBA8EAE-BF5A-486C-A8C5-ECC9F3942E4B}">
                <a14:imgProps xmlns:a14="http://schemas.microsoft.com/office/drawing/2010/main">
                  <a14:imgLayer r:embed="rId7">
                    <a14:imgEffect>
                      <a14:saturation sat="228000"/>
                    </a14:imgEffect>
                  </a14:imgLayer>
                </a14:imgProps>
              </a:ext>
              <a:ext uri="{28A0092B-C50C-407E-A947-70E740481C1C}">
                <a14:useLocalDpi xmlns:a14="http://schemas.microsoft.com/office/drawing/2010/main" val="0"/>
              </a:ext>
            </a:extLst>
          </a:blip>
          <a:stretch>
            <a:fillRect/>
          </a:stretch>
        </p:blipFill>
        <p:spPr>
          <a:xfrm>
            <a:off x="6400204" y="1584676"/>
            <a:ext cx="1228800" cy="1228800"/>
          </a:xfrm>
          <a:prstGeom prst="flowChartConnector">
            <a:avLst/>
          </a:prstGeom>
          <a:noFill/>
          <a:ln>
            <a:noFill/>
          </a:ln>
        </p:spPr>
      </p:pic>
      <p:cxnSp>
        <p:nvCxnSpPr>
          <p:cNvPr id="13" name="Straight Connector 12">
            <a:extLst>
              <a:ext uri="{FF2B5EF4-FFF2-40B4-BE49-F238E27FC236}">
                <a16:creationId xmlns:a16="http://schemas.microsoft.com/office/drawing/2014/main" id="{D47DF8C9-DA56-27E9-BC51-168ED8BAE96D}"/>
              </a:ext>
            </a:extLst>
          </p:cNvPr>
          <p:cNvCxnSpPr/>
          <p:nvPr/>
        </p:nvCxnSpPr>
        <p:spPr>
          <a:xfrm flipV="1">
            <a:off x="2118360" y="3657600"/>
            <a:ext cx="0" cy="3200400"/>
          </a:xfrm>
          <a:prstGeom prst="line">
            <a:avLst/>
          </a:prstGeom>
          <a:noFill/>
          <a:ln w="19050" cap="flat">
            <a:solidFill>
              <a:srgbClr val="CD6485"/>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14" name="Straight Connector 13">
            <a:extLst>
              <a:ext uri="{FF2B5EF4-FFF2-40B4-BE49-F238E27FC236}">
                <a16:creationId xmlns:a16="http://schemas.microsoft.com/office/drawing/2014/main" id="{1059E462-7C5E-FE33-B792-5ACD8FEF9974}"/>
              </a:ext>
            </a:extLst>
          </p:cNvPr>
          <p:cNvCxnSpPr/>
          <p:nvPr/>
        </p:nvCxnSpPr>
        <p:spPr>
          <a:xfrm flipV="1">
            <a:off x="2270760" y="4114800"/>
            <a:ext cx="0" cy="2743200"/>
          </a:xfrm>
          <a:prstGeom prst="line">
            <a:avLst/>
          </a:prstGeom>
          <a:noFill/>
          <a:ln w="19050" cap="flat">
            <a:solidFill>
              <a:srgbClr val="FFB186"/>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15" name="Straight Connector 14">
            <a:extLst>
              <a:ext uri="{FF2B5EF4-FFF2-40B4-BE49-F238E27FC236}">
                <a16:creationId xmlns:a16="http://schemas.microsoft.com/office/drawing/2014/main" id="{523CD450-F8F1-B6F0-910F-01CC34551FCC}"/>
              </a:ext>
            </a:extLst>
          </p:cNvPr>
          <p:cNvCxnSpPr/>
          <p:nvPr/>
        </p:nvCxnSpPr>
        <p:spPr>
          <a:xfrm flipV="1">
            <a:off x="1965960" y="4114800"/>
            <a:ext cx="0" cy="2743200"/>
          </a:xfrm>
          <a:prstGeom prst="line">
            <a:avLst/>
          </a:prstGeom>
          <a:noFill/>
          <a:ln w="19050" cap="flat">
            <a:solidFill>
              <a:srgbClr val="715882"/>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16" name="Straight Connector 15">
            <a:extLst>
              <a:ext uri="{FF2B5EF4-FFF2-40B4-BE49-F238E27FC236}">
                <a16:creationId xmlns:a16="http://schemas.microsoft.com/office/drawing/2014/main" id="{4F15C40A-E182-2CD2-2B16-BE9C1BB9EFFD}"/>
              </a:ext>
            </a:extLst>
          </p:cNvPr>
          <p:cNvCxnSpPr/>
          <p:nvPr/>
        </p:nvCxnSpPr>
        <p:spPr>
          <a:xfrm flipV="1">
            <a:off x="6975108" y="3657600"/>
            <a:ext cx="0" cy="3200400"/>
          </a:xfrm>
          <a:prstGeom prst="line">
            <a:avLst/>
          </a:prstGeom>
          <a:noFill/>
          <a:ln w="19050" cap="flat">
            <a:solidFill>
              <a:srgbClr val="CD6485"/>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17" name="Straight Connector 16">
            <a:extLst>
              <a:ext uri="{FF2B5EF4-FFF2-40B4-BE49-F238E27FC236}">
                <a16:creationId xmlns:a16="http://schemas.microsoft.com/office/drawing/2014/main" id="{F902B151-6B5B-BEF8-C772-FE7EC5CD24D1}"/>
              </a:ext>
            </a:extLst>
          </p:cNvPr>
          <p:cNvCxnSpPr/>
          <p:nvPr/>
        </p:nvCxnSpPr>
        <p:spPr>
          <a:xfrm flipV="1">
            <a:off x="7127508" y="4114800"/>
            <a:ext cx="0" cy="2743200"/>
          </a:xfrm>
          <a:prstGeom prst="line">
            <a:avLst/>
          </a:prstGeom>
          <a:noFill/>
          <a:ln w="19050" cap="flat">
            <a:solidFill>
              <a:srgbClr val="FFB186"/>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18" name="Straight Connector 17">
            <a:extLst>
              <a:ext uri="{FF2B5EF4-FFF2-40B4-BE49-F238E27FC236}">
                <a16:creationId xmlns:a16="http://schemas.microsoft.com/office/drawing/2014/main" id="{16B2AD5C-3AC8-766C-7FC2-815B00600BA5}"/>
              </a:ext>
            </a:extLst>
          </p:cNvPr>
          <p:cNvCxnSpPr/>
          <p:nvPr/>
        </p:nvCxnSpPr>
        <p:spPr>
          <a:xfrm flipV="1">
            <a:off x="6822708" y="4114800"/>
            <a:ext cx="0" cy="2743200"/>
          </a:xfrm>
          <a:prstGeom prst="line">
            <a:avLst/>
          </a:prstGeom>
          <a:noFill/>
          <a:ln w="19050" cap="flat">
            <a:solidFill>
              <a:srgbClr val="715882"/>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19" name="Straight Connector 18">
            <a:extLst>
              <a:ext uri="{FF2B5EF4-FFF2-40B4-BE49-F238E27FC236}">
                <a16:creationId xmlns:a16="http://schemas.microsoft.com/office/drawing/2014/main" id="{5215ABC2-86A2-7543-56F6-BD2C14A322EA}"/>
              </a:ext>
            </a:extLst>
          </p:cNvPr>
          <p:cNvCxnSpPr/>
          <p:nvPr/>
        </p:nvCxnSpPr>
        <p:spPr>
          <a:xfrm flipV="1">
            <a:off x="4552750" y="4567084"/>
            <a:ext cx="0" cy="2286000"/>
          </a:xfrm>
          <a:prstGeom prst="line">
            <a:avLst/>
          </a:prstGeom>
          <a:noFill/>
          <a:ln w="19050" cap="flat">
            <a:solidFill>
              <a:srgbClr val="CD6485"/>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20" name="Straight Connector 19">
            <a:extLst>
              <a:ext uri="{FF2B5EF4-FFF2-40B4-BE49-F238E27FC236}">
                <a16:creationId xmlns:a16="http://schemas.microsoft.com/office/drawing/2014/main" id="{EA70B434-B7D3-47D6-AD27-E39E51DBA70D}"/>
              </a:ext>
            </a:extLst>
          </p:cNvPr>
          <p:cNvCxnSpPr/>
          <p:nvPr/>
        </p:nvCxnSpPr>
        <p:spPr>
          <a:xfrm flipV="1">
            <a:off x="4705150" y="5029200"/>
            <a:ext cx="0" cy="1828800"/>
          </a:xfrm>
          <a:prstGeom prst="line">
            <a:avLst/>
          </a:prstGeom>
          <a:noFill/>
          <a:ln w="19050" cap="flat">
            <a:solidFill>
              <a:srgbClr val="FFB186"/>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21" name="Straight Connector 20">
            <a:extLst>
              <a:ext uri="{FF2B5EF4-FFF2-40B4-BE49-F238E27FC236}">
                <a16:creationId xmlns:a16="http://schemas.microsoft.com/office/drawing/2014/main" id="{1EE7743C-4CDA-3C76-2ED1-C0563FBE2209}"/>
              </a:ext>
            </a:extLst>
          </p:cNvPr>
          <p:cNvCxnSpPr/>
          <p:nvPr/>
        </p:nvCxnSpPr>
        <p:spPr>
          <a:xfrm flipV="1">
            <a:off x="4400350" y="5029200"/>
            <a:ext cx="0" cy="1828800"/>
          </a:xfrm>
          <a:prstGeom prst="line">
            <a:avLst/>
          </a:prstGeom>
          <a:noFill/>
          <a:ln w="19050" cap="flat">
            <a:solidFill>
              <a:srgbClr val="715882"/>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pic>
        <p:nvPicPr>
          <p:cNvPr id="22" name="Google Shape;1261;p147">
            <a:extLst>
              <a:ext uri="{FF2B5EF4-FFF2-40B4-BE49-F238E27FC236}">
                <a16:creationId xmlns:a16="http://schemas.microsoft.com/office/drawing/2014/main" id="{2DF0344B-9A5F-9283-FD30-430156F30E33}"/>
              </a:ext>
            </a:extLst>
          </p:cNvPr>
          <p:cNvPicPr preferRelativeResize="0"/>
          <p:nvPr/>
        </p:nvPicPr>
        <p:blipFill>
          <a:blip r:embed="rId6">
            <a:extLst>
              <a:ext uri="{BEBA8EAE-BF5A-486C-A8C5-ECC9F3942E4B}">
                <a14:imgProps xmlns:a14="http://schemas.microsoft.com/office/drawing/2010/main">
                  <a14:imgLayer r:embed="rId7">
                    <a14:imgEffect>
                      <a14:saturation sat="228000"/>
                    </a14:imgEffect>
                  </a14:imgLayer>
                </a14:imgProps>
              </a:ext>
              <a:ext uri="{28A0092B-C50C-407E-A947-70E740481C1C}">
                <a14:useLocalDpi xmlns:a14="http://schemas.microsoft.com/office/drawing/2010/main" val="0"/>
              </a:ext>
            </a:extLst>
          </a:blip>
          <a:stretch>
            <a:fillRect/>
          </a:stretch>
        </p:blipFill>
        <p:spPr>
          <a:xfrm>
            <a:off x="9264891" y="1968232"/>
            <a:ext cx="1228800" cy="1228800"/>
          </a:xfrm>
          <a:prstGeom prst="flowChartConnector">
            <a:avLst/>
          </a:prstGeom>
          <a:noFill/>
          <a:ln>
            <a:noFill/>
          </a:ln>
        </p:spPr>
      </p:pic>
      <p:cxnSp>
        <p:nvCxnSpPr>
          <p:cNvPr id="25" name="Straight Connector 24">
            <a:extLst>
              <a:ext uri="{FF2B5EF4-FFF2-40B4-BE49-F238E27FC236}">
                <a16:creationId xmlns:a16="http://schemas.microsoft.com/office/drawing/2014/main" id="{F41CCFE7-0434-1428-0CC7-F3099C6C7BF2}"/>
              </a:ext>
            </a:extLst>
          </p:cNvPr>
          <p:cNvCxnSpPr>
            <a:cxnSpLocks/>
          </p:cNvCxnSpPr>
          <p:nvPr/>
        </p:nvCxnSpPr>
        <p:spPr>
          <a:xfrm flipV="1">
            <a:off x="9567838" y="4567084"/>
            <a:ext cx="0" cy="2286000"/>
          </a:xfrm>
          <a:prstGeom prst="line">
            <a:avLst/>
          </a:prstGeom>
          <a:noFill/>
          <a:ln w="19050" cap="flat">
            <a:solidFill>
              <a:srgbClr val="715882"/>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26" name="Straight Connector 25">
            <a:extLst>
              <a:ext uri="{FF2B5EF4-FFF2-40B4-BE49-F238E27FC236}">
                <a16:creationId xmlns:a16="http://schemas.microsoft.com/office/drawing/2014/main" id="{447FDBBD-567A-8FEB-100B-D12AAD00036D}"/>
              </a:ext>
            </a:extLst>
          </p:cNvPr>
          <p:cNvCxnSpPr>
            <a:cxnSpLocks/>
          </p:cNvCxnSpPr>
          <p:nvPr/>
        </p:nvCxnSpPr>
        <p:spPr>
          <a:xfrm flipV="1">
            <a:off x="9879291" y="4567084"/>
            <a:ext cx="0" cy="2286000"/>
          </a:xfrm>
          <a:prstGeom prst="line">
            <a:avLst/>
          </a:prstGeom>
          <a:noFill/>
          <a:ln w="19050" cap="flat">
            <a:solidFill>
              <a:srgbClr val="715882"/>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cxnSp>
        <p:nvCxnSpPr>
          <p:cNvPr id="27" name="Straight Connector 26">
            <a:extLst>
              <a:ext uri="{FF2B5EF4-FFF2-40B4-BE49-F238E27FC236}">
                <a16:creationId xmlns:a16="http://schemas.microsoft.com/office/drawing/2014/main" id="{296B9464-1381-25B3-CBF9-B7E46EB896D7}"/>
              </a:ext>
            </a:extLst>
          </p:cNvPr>
          <p:cNvCxnSpPr>
            <a:cxnSpLocks/>
          </p:cNvCxnSpPr>
          <p:nvPr/>
        </p:nvCxnSpPr>
        <p:spPr>
          <a:xfrm flipH="1" flipV="1">
            <a:off x="9713863" y="4114800"/>
            <a:ext cx="5126" cy="2743200"/>
          </a:xfrm>
          <a:prstGeom prst="line">
            <a:avLst/>
          </a:prstGeom>
          <a:noFill/>
          <a:ln w="19050" cap="flat">
            <a:solidFill>
              <a:srgbClr val="715882"/>
            </a:solidFill>
            <a:prstDash val="solid"/>
            <a:round/>
            <a:headEnd type="none" w="med" len="med"/>
            <a:tailEnd type="triangle" w="med" len="med"/>
          </a:ln>
          <a:effectLst/>
          <a:sp3d/>
        </p:spPr>
        <p:style>
          <a:lnRef idx="0">
            <a:scrgbClr r="0" g="0" b="0"/>
          </a:lnRef>
          <a:fillRef idx="0">
            <a:scrgbClr r="0" g="0" b="0"/>
          </a:fillRef>
          <a:effectRef idx="0">
            <a:scrgbClr r="0" g="0" b="0"/>
          </a:effectRef>
          <a:fontRef idx="none"/>
        </p:style>
      </p:cxnSp>
      <p:pic>
        <p:nvPicPr>
          <p:cNvPr id="45" name="Picture 44" descr="A person standing next to a white car&#10;&#10;Description automatically generated">
            <a:extLst>
              <a:ext uri="{FF2B5EF4-FFF2-40B4-BE49-F238E27FC236}">
                <a16:creationId xmlns:a16="http://schemas.microsoft.com/office/drawing/2014/main" id="{27194EBB-2F95-2989-83B9-987CB9472B89}"/>
              </a:ext>
            </a:extLst>
          </p:cNvPr>
          <p:cNvPicPr>
            <a:picLocks noChangeAspect="1"/>
          </p:cNvPicPr>
          <p:nvPr/>
        </p:nvPicPr>
        <p:blipFill rotWithShape="1">
          <a:blip r:embed="rId8"/>
          <a:srcRect l="44770" t="20334" r="17832" b="60176"/>
          <a:stretch/>
        </p:blipFill>
        <p:spPr>
          <a:xfrm rot="20740772">
            <a:off x="1462615" y="1292025"/>
            <a:ext cx="1571677" cy="1622941"/>
          </a:xfrm>
          <a:prstGeom prst="ellipse">
            <a:avLst/>
          </a:prstGeom>
        </p:spPr>
      </p:pic>
      <p:pic>
        <p:nvPicPr>
          <p:cNvPr id="50" name="Picture 49" descr="A person taking a selfie&#10;&#10;Description automatically generated">
            <a:extLst>
              <a:ext uri="{FF2B5EF4-FFF2-40B4-BE49-F238E27FC236}">
                <a16:creationId xmlns:a16="http://schemas.microsoft.com/office/drawing/2014/main" id="{64CE4C48-3011-9A1A-8E8B-D842AB7B7DA5}"/>
              </a:ext>
            </a:extLst>
          </p:cNvPr>
          <p:cNvPicPr>
            <a:picLocks noChangeAspect="1"/>
          </p:cNvPicPr>
          <p:nvPr/>
        </p:nvPicPr>
        <p:blipFill>
          <a:blip r:embed="rId9"/>
          <a:stretch>
            <a:fillRect/>
          </a:stretch>
        </p:blipFill>
        <p:spPr>
          <a:xfrm>
            <a:off x="3836901" y="1968232"/>
            <a:ext cx="1642160" cy="1764346"/>
          </a:xfrm>
          <a:prstGeom prst="ellipse">
            <a:avLst/>
          </a:prstGeom>
        </p:spPr>
      </p:pic>
      <p:pic>
        <p:nvPicPr>
          <p:cNvPr id="52" name="Picture 51" descr="A person standing on a dock by water&#10;&#10;Description automatically generated">
            <a:extLst>
              <a:ext uri="{FF2B5EF4-FFF2-40B4-BE49-F238E27FC236}">
                <a16:creationId xmlns:a16="http://schemas.microsoft.com/office/drawing/2014/main" id="{9F6D2CA1-E631-691C-E890-3BED3FFF6DF4}"/>
              </a:ext>
            </a:extLst>
          </p:cNvPr>
          <p:cNvPicPr>
            <a:picLocks noChangeAspect="1"/>
          </p:cNvPicPr>
          <p:nvPr/>
        </p:nvPicPr>
        <p:blipFill rotWithShape="1">
          <a:blip r:embed="rId10"/>
          <a:srcRect l="27263" t="26093" r="25416" b="32040"/>
          <a:stretch/>
        </p:blipFill>
        <p:spPr>
          <a:xfrm>
            <a:off x="6200156" y="1236208"/>
            <a:ext cx="1642160" cy="1631854"/>
          </a:xfrm>
          <a:prstGeom prst="ellipse">
            <a:avLst/>
          </a:prstGeom>
        </p:spPr>
      </p:pic>
      <p:sp>
        <p:nvSpPr>
          <p:cNvPr id="53" name="TextBox 52">
            <a:extLst>
              <a:ext uri="{FF2B5EF4-FFF2-40B4-BE49-F238E27FC236}">
                <a16:creationId xmlns:a16="http://schemas.microsoft.com/office/drawing/2014/main" id="{CE4B5A21-55CB-F82D-2589-90719D235133}"/>
              </a:ext>
            </a:extLst>
          </p:cNvPr>
          <p:cNvSpPr txBox="1"/>
          <p:nvPr/>
        </p:nvSpPr>
        <p:spPr>
          <a:xfrm>
            <a:off x="8874923" y="3279642"/>
            <a:ext cx="2678443" cy="338554"/>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Pavan Teja </a:t>
            </a:r>
            <a:r>
              <a:rPr lang="en-US" sz="1600" b="1" dirty="0" err="1">
                <a:latin typeface="Arial" panose="020B0604020202020204" pitchFamily="34" charset="0"/>
                <a:cs typeface="Arial" panose="020B0604020202020204" pitchFamily="34" charset="0"/>
              </a:rPr>
              <a:t>Sripati</a:t>
            </a:r>
            <a:endParaRPr lang="en-US" sz="1600" b="1" dirty="0">
              <a:latin typeface="Arial" panose="020B0604020202020204" pitchFamily="34" charset="0"/>
              <a:cs typeface="Arial" panose="020B0604020202020204" pitchFamily="34" charset="0"/>
            </a:endParaRPr>
          </a:p>
        </p:txBody>
      </p:sp>
      <p:sp>
        <p:nvSpPr>
          <p:cNvPr id="54" name="TextBox 53">
            <a:extLst>
              <a:ext uri="{FF2B5EF4-FFF2-40B4-BE49-F238E27FC236}">
                <a16:creationId xmlns:a16="http://schemas.microsoft.com/office/drawing/2014/main" id="{5DB9C310-A1FA-0FAF-3BCC-F5AEB34B23A9}"/>
              </a:ext>
            </a:extLst>
          </p:cNvPr>
          <p:cNvSpPr txBox="1"/>
          <p:nvPr/>
        </p:nvSpPr>
        <p:spPr>
          <a:xfrm>
            <a:off x="8874923" y="3700806"/>
            <a:ext cx="2462326" cy="276999"/>
          </a:xfrm>
          <a:prstGeom prst="rect">
            <a:avLst/>
          </a:prstGeom>
          <a:noFill/>
        </p:spPr>
        <p:txBody>
          <a:bodyPr wrap="square" rtlCol="0">
            <a:spAutoFit/>
          </a:bodyPr>
          <a:lstStyle/>
          <a:p>
            <a:r>
              <a:rPr lang="en-US" sz="1200" i="1" dirty="0"/>
              <a:t>Computer Vision Specialist</a:t>
            </a:r>
          </a:p>
        </p:txBody>
      </p:sp>
      <p:pic>
        <p:nvPicPr>
          <p:cNvPr id="56" name="Picture 55" descr="A person standing on a deck&#10;&#10;Description automatically generated">
            <a:extLst>
              <a:ext uri="{FF2B5EF4-FFF2-40B4-BE49-F238E27FC236}">
                <a16:creationId xmlns:a16="http://schemas.microsoft.com/office/drawing/2014/main" id="{5402624D-CEB3-1739-12F0-B1C2D84EF302}"/>
              </a:ext>
            </a:extLst>
          </p:cNvPr>
          <p:cNvPicPr>
            <a:picLocks noChangeAspect="1"/>
          </p:cNvPicPr>
          <p:nvPr/>
        </p:nvPicPr>
        <p:blipFill rotWithShape="1">
          <a:blip r:embed="rId11"/>
          <a:srcRect l="29704" t="11534" r="34333" b="60030"/>
          <a:stretch/>
        </p:blipFill>
        <p:spPr>
          <a:xfrm>
            <a:off x="9024740" y="1647788"/>
            <a:ext cx="1709101" cy="1631854"/>
          </a:xfrm>
          <a:prstGeom prst="ellipse">
            <a:avLst/>
          </a:prstGeom>
        </p:spPr>
      </p:pic>
    </p:spTree>
    <p:extLst>
      <p:ext uri="{BB962C8B-B14F-4D97-AF65-F5344CB8AC3E}">
        <p14:creationId xmlns:p14="http://schemas.microsoft.com/office/powerpoint/2010/main" val="25622400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D69E8FF-CF42-5EC1-B706-3A370CD388A4}"/>
              </a:ext>
            </a:extLst>
          </p:cNvPr>
          <p:cNvSpPr txBox="1"/>
          <p:nvPr/>
        </p:nvSpPr>
        <p:spPr>
          <a:xfrm>
            <a:off x="598311" y="485422"/>
            <a:ext cx="2573867" cy="584775"/>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Contents:</a:t>
            </a:r>
          </a:p>
        </p:txBody>
      </p:sp>
      <p:sp>
        <p:nvSpPr>
          <p:cNvPr id="3" name="TextBox 2">
            <a:extLst>
              <a:ext uri="{FF2B5EF4-FFF2-40B4-BE49-F238E27FC236}">
                <a16:creationId xmlns:a16="http://schemas.microsoft.com/office/drawing/2014/main" id="{565472EE-642B-D272-6D68-45D212E5D32A}"/>
              </a:ext>
            </a:extLst>
          </p:cNvPr>
          <p:cNvSpPr txBox="1"/>
          <p:nvPr/>
        </p:nvSpPr>
        <p:spPr>
          <a:xfrm>
            <a:off x="3172178" y="1070197"/>
            <a:ext cx="3646312" cy="3693319"/>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Problem</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Solution</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Data Processing and Analysis Pipeline</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Data Required</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ETL Tools</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CRISP-DM methodology</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Business Understanding</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Data Understanding</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Technology/expertise</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Why we are better?</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Market size</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Measuring Success</a:t>
            </a:r>
          </a:p>
        </p:txBody>
      </p:sp>
    </p:spTree>
    <p:extLst>
      <p:ext uri="{BB962C8B-B14F-4D97-AF65-F5344CB8AC3E}">
        <p14:creationId xmlns:p14="http://schemas.microsoft.com/office/powerpoint/2010/main" val="11185308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89;p18">
            <a:extLst>
              <a:ext uri="{FF2B5EF4-FFF2-40B4-BE49-F238E27FC236}">
                <a16:creationId xmlns:a16="http://schemas.microsoft.com/office/drawing/2014/main" id="{9589649C-226D-8610-77F9-4231F03A91E4}"/>
              </a:ext>
            </a:extLst>
          </p:cNvPr>
          <p:cNvSpPr txBox="1">
            <a:spLocks noGrp="1"/>
          </p:cNvSpPr>
          <p:nvPr/>
        </p:nvSpPr>
        <p:spPr>
          <a:xfrm>
            <a:off x="1994741" y="307822"/>
            <a:ext cx="8368500" cy="495300"/>
          </a:xfrm>
          <a:prstGeom prst="rect">
            <a:avLst/>
          </a:prstGeom>
          <a:noFill/>
          <a:ln>
            <a:noFill/>
          </a:ln>
        </p:spPr>
        <p:txBody>
          <a:bodyPr spcFirstLastPara="1" vert="horz" wrap="square" lIns="0" tIns="0" rIns="0" bIns="0" rtlCol="0" anchor="ctr" anchorCtr="0">
            <a:noAutofit/>
          </a:bodyPr>
          <a:lstStyle>
            <a:lvl1pPr marR="0" lvl="0" algn="ctr" defTabSz="342900" rtl="0" eaLnBrk="1" latinLnBrk="0" hangingPunct="1">
              <a:spcBef>
                <a:spcPts val="0"/>
              </a:spcBef>
              <a:spcAft>
                <a:spcPts val="0"/>
              </a:spcAft>
              <a:buClr>
                <a:srgbClr val="7F7F7F"/>
              </a:buClr>
              <a:buSzPts val="3200"/>
              <a:buFont typeface="Roboto"/>
              <a:buNone/>
              <a:defRPr sz="3200" b="0" i="0" u="none" strike="noStrike" kern="1200" cap="none">
                <a:solidFill>
                  <a:srgbClr val="7F7F7F"/>
                </a:solidFill>
                <a:latin typeface="Roboto"/>
                <a:ea typeface="Roboto"/>
                <a:cs typeface="Roboto"/>
                <a:sym typeface="Roboto"/>
              </a:defRPr>
            </a:lvl1pPr>
            <a:lvl2pPr lvl="1" rtl="0" eaLnBrk="1" hangingPunct="1">
              <a:spcBef>
                <a:spcPts val="0"/>
              </a:spcBef>
              <a:spcAft>
                <a:spcPts val="0"/>
              </a:spcAft>
              <a:buSzPts val="3000"/>
              <a:buNone/>
              <a:defRPr sz="1800">
                <a:solidFill>
                  <a:schemeClr val="tx2"/>
                </a:solidFill>
              </a:defRPr>
            </a:lvl2pPr>
            <a:lvl3pPr lvl="2" rtl="0" eaLnBrk="1" hangingPunct="1">
              <a:spcBef>
                <a:spcPts val="0"/>
              </a:spcBef>
              <a:spcAft>
                <a:spcPts val="0"/>
              </a:spcAft>
              <a:buSzPts val="3000"/>
              <a:buNone/>
              <a:defRPr sz="1800">
                <a:solidFill>
                  <a:schemeClr val="tx2"/>
                </a:solidFill>
              </a:defRPr>
            </a:lvl3pPr>
            <a:lvl4pPr lvl="3" rtl="0" eaLnBrk="1" hangingPunct="1">
              <a:spcBef>
                <a:spcPts val="0"/>
              </a:spcBef>
              <a:spcAft>
                <a:spcPts val="0"/>
              </a:spcAft>
              <a:buSzPts val="3000"/>
              <a:buNone/>
              <a:defRPr sz="1800">
                <a:solidFill>
                  <a:schemeClr val="tx2"/>
                </a:solidFill>
              </a:defRPr>
            </a:lvl4pPr>
            <a:lvl5pPr lvl="4" rtl="0" eaLnBrk="1" hangingPunct="1">
              <a:spcBef>
                <a:spcPts val="0"/>
              </a:spcBef>
              <a:spcAft>
                <a:spcPts val="0"/>
              </a:spcAft>
              <a:buSzPts val="3000"/>
              <a:buNone/>
              <a:defRPr sz="1800">
                <a:solidFill>
                  <a:schemeClr val="tx2"/>
                </a:solidFill>
              </a:defRPr>
            </a:lvl5pPr>
            <a:lvl6pPr lvl="5" rtl="0" eaLnBrk="1" hangingPunct="1">
              <a:spcBef>
                <a:spcPts val="0"/>
              </a:spcBef>
              <a:spcAft>
                <a:spcPts val="0"/>
              </a:spcAft>
              <a:buSzPts val="3000"/>
              <a:buNone/>
              <a:defRPr sz="1800">
                <a:solidFill>
                  <a:schemeClr val="tx2"/>
                </a:solidFill>
              </a:defRPr>
            </a:lvl6pPr>
            <a:lvl7pPr lvl="6" rtl="0" eaLnBrk="1" hangingPunct="1">
              <a:spcBef>
                <a:spcPts val="0"/>
              </a:spcBef>
              <a:spcAft>
                <a:spcPts val="0"/>
              </a:spcAft>
              <a:buSzPts val="3000"/>
              <a:buNone/>
              <a:defRPr sz="1800">
                <a:solidFill>
                  <a:schemeClr val="tx2"/>
                </a:solidFill>
              </a:defRPr>
            </a:lvl7pPr>
            <a:lvl8pPr lvl="7" rtl="0" eaLnBrk="1" hangingPunct="1">
              <a:spcBef>
                <a:spcPts val="0"/>
              </a:spcBef>
              <a:spcAft>
                <a:spcPts val="0"/>
              </a:spcAft>
              <a:buSzPts val="3000"/>
              <a:buNone/>
              <a:defRPr sz="1800">
                <a:solidFill>
                  <a:schemeClr val="tx2"/>
                </a:solidFill>
              </a:defRPr>
            </a:lvl8pPr>
            <a:lvl9pPr lvl="8" rtl="0" eaLnBrk="1" hangingPunct="1">
              <a:spcBef>
                <a:spcPts val="0"/>
              </a:spcBef>
              <a:spcAft>
                <a:spcPts val="0"/>
              </a:spcAft>
              <a:buSzPts val="3000"/>
              <a:buNone/>
              <a:defRPr sz="1800">
                <a:solidFill>
                  <a:schemeClr val="tx2"/>
                </a:solidFill>
              </a:defRPr>
            </a:lvl9pPr>
          </a:lstStyle>
          <a:p>
            <a:pPr marL="0" lvl="0" indent="0" algn="ctr" rtl="0">
              <a:spcBef>
                <a:spcPts val="0"/>
              </a:spcBef>
              <a:spcAft>
                <a:spcPts val="0"/>
              </a:spcAft>
              <a:buClr>
                <a:srgbClr val="7F7F7F"/>
              </a:buClr>
              <a:buSzPts val="3200"/>
              <a:buFont typeface="Roboto"/>
              <a:buNone/>
            </a:pPr>
            <a:r>
              <a:rPr lang="en" dirty="0">
                <a:solidFill>
                  <a:schemeClr val="tx1"/>
                </a:solidFill>
                <a:latin typeface="Arial Black" panose="020B0A04020102020204" pitchFamily="34" charset="0"/>
              </a:rPr>
              <a:t>The Problem</a:t>
            </a:r>
            <a:endParaRPr dirty="0">
              <a:solidFill>
                <a:schemeClr val="tx1"/>
              </a:solidFill>
              <a:latin typeface="Arial Black" panose="020B0A04020102020204" pitchFamily="34" charset="0"/>
            </a:endParaRPr>
          </a:p>
        </p:txBody>
      </p:sp>
      <p:sp>
        <p:nvSpPr>
          <p:cNvPr id="3" name="Google Shape;90;p18">
            <a:extLst>
              <a:ext uri="{FF2B5EF4-FFF2-40B4-BE49-F238E27FC236}">
                <a16:creationId xmlns:a16="http://schemas.microsoft.com/office/drawing/2014/main" id="{AD84AF44-1ABD-E3AF-6412-346FFCCA303F}"/>
              </a:ext>
            </a:extLst>
          </p:cNvPr>
          <p:cNvSpPr txBox="1"/>
          <p:nvPr/>
        </p:nvSpPr>
        <p:spPr>
          <a:xfrm>
            <a:off x="4626241" y="3662749"/>
            <a:ext cx="3456597" cy="1541760"/>
          </a:xfrm>
          <a:prstGeom prst="rect">
            <a:avLst/>
          </a:prstGeom>
          <a:noFill/>
          <a:ln>
            <a:noFill/>
          </a:ln>
        </p:spPr>
        <p:txBody>
          <a:bodyPr spcFirstLastPara="1" wrap="square" lIns="0" tIns="0" rIns="0" bIns="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 b="1" i="0" u="none" strike="noStrike" cap="none" dirty="0">
                <a:solidFill>
                  <a:schemeClr val="accent2"/>
                </a:solidFill>
                <a:latin typeface="Arial" panose="020B0604020202020204" pitchFamily="34" charset="0"/>
                <a:ea typeface="Roboto"/>
                <a:cs typeface="Arial" panose="020B0604020202020204" pitchFamily="34" charset="0"/>
                <a:sym typeface="Roboto"/>
              </a:rPr>
              <a:t>Problem #2</a:t>
            </a:r>
            <a:br>
              <a:rPr lang="en" sz="2000" b="1" i="0" u="none" strike="noStrike" cap="none" dirty="0">
                <a:solidFill>
                  <a:srgbClr val="7F7F7F"/>
                </a:solidFill>
                <a:latin typeface="Arial" panose="020B0604020202020204" pitchFamily="34" charset="0"/>
                <a:ea typeface="Roboto"/>
                <a:cs typeface="Arial" panose="020B0604020202020204" pitchFamily="34" charset="0"/>
                <a:sym typeface="Roboto"/>
              </a:rPr>
            </a:br>
            <a:r>
              <a:rPr lang="en-US" sz="1000" b="1" dirty="0">
                <a:effectLst/>
                <a:latin typeface="Arial Black" panose="020B0A04020102020204" pitchFamily="34" charset="0"/>
              </a:rPr>
              <a:t>Emotion Detector for Special Purposes</a:t>
            </a:r>
          </a:p>
          <a:p>
            <a:pPr algn="ctr"/>
            <a:r>
              <a:rPr lang="en-US" sz="1000" b="1" dirty="0">
                <a:latin typeface="Arial Black" panose="020B0A04020102020204" pitchFamily="34" charset="0"/>
              </a:rPr>
              <a:t> </a:t>
            </a:r>
          </a:p>
          <a:p>
            <a:pPr algn="just"/>
            <a:r>
              <a:rPr lang="en-US" sz="1000" b="1" i="0" dirty="0">
                <a:effectLst/>
                <a:latin typeface="Arial Black" panose="020B0A04020102020204" pitchFamily="34" charset="0"/>
              </a:rPr>
              <a:t>Build a computer system that can recognize  emotions on people's faces for specific uses. For example, we could make it to help doctors see how patients feel during video calls or to help teachers understand how students are feeling in online classes.</a:t>
            </a:r>
          </a:p>
          <a:p>
            <a:pPr algn="ctr"/>
            <a:br>
              <a:rPr lang="en-US" sz="1000" dirty="0"/>
            </a:br>
            <a:endParaRPr sz="1000" b="1" i="0" u="none" strike="noStrike" cap="none" dirty="0">
              <a:latin typeface="Roboto"/>
              <a:ea typeface="Roboto"/>
              <a:cs typeface="Roboto"/>
              <a:sym typeface="Roboto"/>
            </a:endParaRPr>
          </a:p>
        </p:txBody>
      </p:sp>
      <p:grpSp>
        <p:nvGrpSpPr>
          <p:cNvPr id="4" name="Google Shape;91;p18">
            <a:extLst>
              <a:ext uri="{FF2B5EF4-FFF2-40B4-BE49-F238E27FC236}">
                <a16:creationId xmlns:a16="http://schemas.microsoft.com/office/drawing/2014/main" id="{1A580DBF-E082-169D-53F8-6A0B821100CD}"/>
              </a:ext>
            </a:extLst>
          </p:cNvPr>
          <p:cNvGrpSpPr/>
          <p:nvPr/>
        </p:nvGrpSpPr>
        <p:grpSpPr>
          <a:xfrm>
            <a:off x="4488827" y="2015836"/>
            <a:ext cx="3791553" cy="3484819"/>
            <a:chOff x="3170455" y="1352550"/>
            <a:chExt cx="2789455" cy="2356200"/>
          </a:xfrm>
        </p:grpSpPr>
        <p:cxnSp>
          <p:nvCxnSpPr>
            <p:cNvPr id="14" name="Google Shape;92;p18">
              <a:extLst>
                <a:ext uri="{FF2B5EF4-FFF2-40B4-BE49-F238E27FC236}">
                  <a16:creationId xmlns:a16="http://schemas.microsoft.com/office/drawing/2014/main" id="{27B8E1AF-EBFB-0CB8-A634-E3859052CB78}"/>
                </a:ext>
              </a:extLst>
            </p:cNvPr>
            <p:cNvCxnSpPr/>
            <p:nvPr/>
          </p:nvCxnSpPr>
          <p:spPr>
            <a:xfrm>
              <a:off x="3170455" y="1352550"/>
              <a:ext cx="0" cy="2356200"/>
            </a:xfrm>
            <a:prstGeom prst="straightConnector1">
              <a:avLst/>
            </a:prstGeom>
            <a:noFill/>
            <a:ln w="12700" cap="flat" cmpd="sng">
              <a:solidFill>
                <a:srgbClr val="A5A5A5"/>
              </a:solidFill>
              <a:prstDash val="solid"/>
              <a:round/>
              <a:headEnd type="none" w="sm" len="sm"/>
              <a:tailEnd type="none" w="sm" len="sm"/>
            </a:ln>
          </p:spPr>
        </p:cxnSp>
        <p:cxnSp>
          <p:nvCxnSpPr>
            <p:cNvPr id="15" name="Google Shape;93;p18">
              <a:extLst>
                <a:ext uri="{FF2B5EF4-FFF2-40B4-BE49-F238E27FC236}">
                  <a16:creationId xmlns:a16="http://schemas.microsoft.com/office/drawing/2014/main" id="{EEF49D6E-9DBE-D38E-BA17-542B845DBA5A}"/>
                </a:ext>
              </a:extLst>
            </p:cNvPr>
            <p:cNvCxnSpPr/>
            <p:nvPr/>
          </p:nvCxnSpPr>
          <p:spPr>
            <a:xfrm>
              <a:off x="5959910" y="1352550"/>
              <a:ext cx="0" cy="2356200"/>
            </a:xfrm>
            <a:prstGeom prst="straightConnector1">
              <a:avLst/>
            </a:prstGeom>
            <a:noFill/>
            <a:ln w="12700" cap="flat" cmpd="sng">
              <a:solidFill>
                <a:srgbClr val="A5A5A5"/>
              </a:solidFill>
              <a:prstDash val="solid"/>
              <a:round/>
              <a:headEnd type="none" w="sm" len="sm"/>
              <a:tailEnd type="none" w="sm" len="sm"/>
            </a:ln>
          </p:spPr>
        </p:cxnSp>
      </p:grpSp>
      <p:sp>
        <p:nvSpPr>
          <p:cNvPr id="6" name="Google Shape;95;p18">
            <a:extLst>
              <a:ext uri="{FF2B5EF4-FFF2-40B4-BE49-F238E27FC236}">
                <a16:creationId xmlns:a16="http://schemas.microsoft.com/office/drawing/2014/main" id="{08FF1BF6-EAF7-4D7A-CC6C-4DF231190792}"/>
              </a:ext>
            </a:extLst>
          </p:cNvPr>
          <p:cNvSpPr txBox="1"/>
          <p:nvPr/>
        </p:nvSpPr>
        <p:spPr>
          <a:xfrm>
            <a:off x="697275" y="3507012"/>
            <a:ext cx="3434664" cy="1792458"/>
          </a:xfrm>
          <a:prstGeom prst="rect">
            <a:avLst/>
          </a:prstGeom>
          <a:noFill/>
          <a:ln>
            <a:noFill/>
          </a:ln>
        </p:spPr>
        <p:txBody>
          <a:bodyPr spcFirstLastPara="1" wrap="square" lIns="0" tIns="0" rIns="0" bIns="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lnSpc>
                <a:spcPct val="130000"/>
              </a:lnSpc>
              <a:buClr>
                <a:schemeClr val="accent1"/>
              </a:buClr>
              <a:buSzPts val="1400"/>
            </a:pPr>
            <a:r>
              <a:rPr lang="en" b="1" u="none" dirty="0">
                <a:solidFill>
                  <a:schemeClr val="accent1"/>
                </a:solidFill>
                <a:latin typeface="Arial" panose="020B0604020202020204" pitchFamily="34" charset="0"/>
                <a:ea typeface="Roboto"/>
                <a:cs typeface="Arial" panose="020B0604020202020204" pitchFamily="34" charset="0"/>
                <a:sym typeface="Roboto"/>
              </a:rPr>
              <a:t>Problem #1</a:t>
            </a:r>
            <a:endParaRPr lang="en" b="1" dirty="0">
              <a:solidFill>
                <a:srgbClr val="7F7F7F"/>
              </a:solidFill>
              <a:latin typeface="Arial" panose="020B0604020202020204" pitchFamily="34" charset="0"/>
              <a:ea typeface="Roboto"/>
              <a:cs typeface="Arial" panose="020B0604020202020204" pitchFamily="34" charset="0"/>
              <a:sym typeface="Roboto"/>
            </a:endParaRPr>
          </a:p>
          <a:p>
            <a:pPr lvl="0" algn="ctr">
              <a:lnSpc>
                <a:spcPct val="130000"/>
              </a:lnSpc>
              <a:buClr>
                <a:schemeClr val="accent1"/>
              </a:buClr>
              <a:buSzPts val="1400"/>
            </a:pPr>
            <a:r>
              <a:rPr lang="en-US" sz="1000" b="1" dirty="0">
                <a:effectLst/>
                <a:latin typeface="Arial Black" panose="020B0A04020102020204" pitchFamily="34" charset="0"/>
              </a:rPr>
              <a:t>Making a Better Emotion Detector   </a:t>
            </a:r>
          </a:p>
          <a:p>
            <a:pPr lvl="0" algn="just">
              <a:lnSpc>
                <a:spcPct val="130000"/>
              </a:lnSpc>
              <a:buClr>
                <a:schemeClr val="accent1"/>
              </a:buClr>
              <a:buSzPts val="1400"/>
            </a:pPr>
            <a:endParaRPr lang="en-US" sz="1000" b="1" dirty="0">
              <a:latin typeface="Arial Black" panose="020B0A04020102020204" pitchFamily="34" charset="0"/>
            </a:endParaRPr>
          </a:p>
          <a:p>
            <a:pPr lvl="0" algn="just">
              <a:lnSpc>
                <a:spcPct val="130000"/>
              </a:lnSpc>
              <a:buClr>
                <a:schemeClr val="accent1"/>
              </a:buClr>
              <a:buSzPts val="1400"/>
            </a:pPr>
            <a:r>
              <a:rPr lang="en-US" sz="1000" b="1" dirty="0">
                <a:effectLst/>
                <a:latin typeface="Arial Black" panose="020B0A04020102020204" pitchFamily="34" charset="0"/>
              </a:rPr>
              <a:t> Create a computer system that can look at a person's face and tell how they are feeling, like if they are happy, sad, angry, or something else. We want to make this system more accurate and         faster.</a:t>
            </a:r>
            <a:endParaRPr sz="1000" b="1" u="none" dirty="0">
              <a:latin typeface="Arial Black" panose="020B0A04020102020204" pitchFamily="34" charset="0"/>
              <a:ea typeface="Roboto"/>
              <a:cs typeface="Roboto"/>
              <a:sym typeface="Roboto"/>
            </a:endParaRPr>
          </a:p>
        </p:txBody>
      </p:sp>
      <p:sp>
        <p:nvSpPr>
          <p:cNvPr id="8" name="Google Shape;97;p18">
            <a:extLst>
              <a:ext uri="{FF2B5EF4-FFF2-40B4-BE49-F238E27FC236}">
                <a16:creationId xmlns:a16="http://schemas.microsoft.com/office/drawing/2014/main" id="{0538C2A8-DE31-6D88-CB77-1765EBE07E9F}"/>
              </a:ext>
            </a:extLst>
          </p:cNvPr>
          <p:cNvSpPr/>
          <p:nvPr/>
        </p:nvSpPr>
        <p:spPr>
          <a:xfrm>
            <a:off x="2339508" y="5299470"/>
            <a:ext cx="680692" cy="680692"/>
          </a:xfrm>
          <a:custGeom>
            <a:avLst/>
            <a:gdLst/>
            <a:ahLst/>
            <a:cxnLst/>
            <a:rect l="l" t="t" r="r" b="b"/>
            <a:pathLst>
              <a:path w="1361384" h="1361384" extrusionOk="0">
                <a:moveTo>
                  <a:pt x="680692" y="0"/>
                </a:moveTo>
                <a:cubicBezTo>
                  <a:pt x="726196" y="0"/>
                  <a:pt x="771700" y="17359"/>
                  <a:pt x="806418" y="52077"/>
                </a:cubicBezTo>
                <a:lnTo>
                  <a:pt x="1309307" y="554966"/>
                </a:lnTo>
                <a:cubicBezTo>
                  <a:pt x="1378744" y="624402"/>
                  <a:pt x="1378744" y="736982"/>
                  <a:pt x="1309307" y="806419"/>
                </a:cubicBezTo>
                <a:lnTo>
                  <a:pt x="806418" y="1309307"/>
                </a:lnTo>
                <a:cubicBezTo>
                  <a:pt x="736982" y="1378744"/>
                  <a:pt x="624402" y="1378744"/>
                  <a:pt x="554966" y="1309307"/>
                </a:cubicBezTo>
                <a:lnTo>
                  <a:pt x="52077" y="806419"/>
                </a:lnTo>
                <a:cubicBezTo>
                  <a:pt x="-17360" y="736982"/>
                  <a:pt x="-17360" y="624402"/>
                  <a:pt x="52077" y="554966"/>
                </a:cubicBezTo>
                <a:lnTo>
                  <a:pt x="554966" y="52077"/>
                </a:lnTo>
                <a:cubicBezTo>
                  <a:pt x="589684" y="17359"/>
                  <a:pt x="635188" y="0"/>
                  <a:pt x="680692" y="0"/>
                </a:cubicBezTo>
                <a:close/>
              </a:path>
            </a:pathLst>
          </a:custGeom>
          <a:solidFill>
            <a:schemeClr val="accen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r>
              <a:rPr lang="en" sz="1800" b="1" dirty="0">
                <a:solidFill>
                  <a:schemeClr val="lt1"/>
                </a:solidFill>
                <a:latin typeface="Roboto"/>
                <a:ea typeface="Roboto"/>
                <a:cs typeface="Roboto"/>
                <a:sym typeface="Roboto"/>
              </a:rPr>
              <a:t>01</a:t>
            </a:r>
            <a:endParaRPr dirty="0"/>
          </a:p>
        </p:txBody>
      </p:sp>
      <p:sp>
        <p:nvSpPr>
          <p:cNvPr id="9" name="Google Shape;98;p18">
            <a:extLst>
              <a:ext uri="{FF2B5EF4-FFF2-40B4-BE49-F238E27FC236}">
                <a16:creationId xmlns:a16="http://schemas.microsoft.com/office/drawing/2014/main" id="{47429CE7-5CA4-C44E-30DD-894610080B37}"/>
              </a:ext>
            </a:extLst>
          </p:cNvPr>
          <p:cNvSpPr/>
          <p:nvPr/>
        </p:nvSpPr>
        <p:spPr>
          <a:xfrm>
            <a:off x="6044258" y="5292943"/>
            <a:ext cx="680692" cy="680692"/>
          </a:xfrm>
          <a:custGeom>
            <a:avLst/>
            <a:gdLst/>
            <a:ahLst/>
            <a:cxnLst/>
            <a:rect l="l" t="t" r="r" b="b"/>
            <a:pathLst>
              <a:path w="1361384" h="1361384" extrusionOk="0">
                <a:moveTo>
                  <a:pt x="680692" y="0"/>
                </a:moveTo>
                <a:cubicBezTo>
                  <a:pt x="726196" y="0"/>
                  <a:pt x="771700" y="17359"/>
                  <a:pt x="806418" y="52077"/>
                </a:cubicBezTo>
                <a:lnTo>
                  <a:pt x="1309307" y="554966"/>
                </a:lnTo>
                <a:cubicBezTo>
                  <a:pt x="1378744" y="624402"/>
                  <a:pt x="1378744" y="736982"/>
                  <a:pt x="1309307" y="806419"/>
                </a:cubicBezTo>
                <a:lnTo>
                  <a:pt x="806418" y="1309307"/>
                </a:lnTo>
                <a:cubicBezTo>
                  <a:pt x="736982" y="1378744"/>
                  <a:pt x="624402" y="1378744"/>
                  <a:pt x="554966" y="1309307"/>
                </a:cubicBezTo>
                <a:lnTo>
                  <a:pt x="52077" y="806419"/>
                </a:lnTo>
                <a:cubicBezTo>
                  <a:pt x="-17360" y="736982"/>
                  <a:pt x="-17360" y="624402"/>
                  <a:pt x="52077" y="554966"/>
                </a:cubicBezTo>
                <a:lnTo>
                  <a:pt x="554966" y="52077"/>
                </a:lnTo>
                <a:cubicBezTo>
                  <a:pt x="589684" y="17359"/>
                  <a:pt x="635188" y="0"/>
                  <a:pt x="680692" y="0"/>
                </a:cubicBezTo>
                <a:close/>
              </a:path>
            </a:pathLst>
          </a:custGeom>
          <a:solidFill>
            <a:srgbClr val="FF0000"/>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r>
              <a:rPr lang="en" sz="1800" b="1" dirty="0">
                <a:solidFill>
                  <a:schemeClr val="lt1"/>
                </a:solidFill>
                <a:latin typeface="Roboto"/>
                <a:ea typeface="Roboto"/>
                <a:cs typeface="Roboto"/>
                <a:sym typeface="Roboto"/>
              </a:rPr>
              <a:t>02</a:t>
            </a:r>
            <a:endParaRPr dirty="0"/>
          </a:p>
        </p:txBody>
      </p:sp>
      <p:sp>
        <p:nvSpPr>
          <p:cNvPr id="10" name="Google Shape;99;p18">
            <a:extLst>
              <a:ext uri="{FF2B5EF4-FFF2-40B4-BE49-F238E27FC236}">
                <a16:creationId xmlns:a16="http://schemas.microsoft.com/office/drawing/2014/main" id="{0F331F02-836F-52C8-975E-5DECE79154B4}"/>
              </a:ext>
            </a:extLst>
          </p:cNvPr>
          <p:cNvSpPr txBox="1"/>
          <p:nvPr/>
        </p:nvSpPr>
        <p:spPr>
          <a:xfrm>
            <a:off x="8391242" y="3525785"/>
            <a:ext cx="3714163" cy="1634523"/>
          </a:xfrm>
          <a:prstGeom prst="rect">
            <a:avLst/>
          </a:prstGeom>
          <a:noFill/>
          <a:ln>
            <a:noFill/>
          </a:ln>
        </p:spPr>
        <p:txBody>
          <a:bodyPr spcFirstLastPara="1" wrap="square" lIns="0" tIns="0" rIns="0" bIns="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lnSpc>
                <a:spcPct val="130000"/>
              </a:lnSpc>
              <a:buClr>
                <a:schemeClr val="accent3"/>
              </a:buClr>
              <a:buSzPts val="1400"/>
            </a:pPr>
            <a:r>
              <a:rPr lang="en" b="1" dirty="0">
                <a:solidFill>
                  <a:schemeClr val="accent3"/>
                </a:solidFill>
                <a:latin typeface="Arial" panose="020B0604020202020204" pitchFamily="34" charset="0"/>
                <a:ea typeface="Roboto"/>
                <a:cs typeface="Arial" panose="020B0604020202020204" pitchFamily="34" charset="0"/>
                <a:sym typeface="Roboto"/>
              </a:rPr>
              <a:t>Problem #3</a:t>
            </a:r>
            <a:br>
              <a:rPr lang="en" sz="1400" b="1" u="none" dirty="0">
                <a:latin typeface="Roboto"/>
                <a:ea typeface="Roboto"/>
                <a:cs typeface="Roboto"/>
                <a:sym typeface="Roboto"/>
              </a:rPr>
            </a:br>
            <a:r>
              <a:rPr lang="en-US" sz="1000" b="1" dirty="0">
                <a:effectLst/>
                <a:latin typeface="Arial" panose="020B0604020202020204" pitchFamily="34" charset="0"/>
                <a:cs typeface="Arial" panose="020B0604020202020204" pitchFamily="34" charset="0"/>
              </a:rPr>
              <a:t> Detecting Emotions in Difficult Situations </a:t>
            </a:r>
          </a:p>
          <a:p>
            <a:pPr lvl="0" algn="ctr">
              <a:lnSpc>
                <a:spcPct val="130000"/>
              </a:lnSpc>
              <a:buClr>
                <a:schemeClr val="accent3"/>
              </a:buClr>
              <a:buSzPts val="1400"/>
            </a:pPr>
            <a:endParaRPr lang="en-US" sz="1000" b="1" dirty="0">
              <a:effectLst/>
              <a:latin typeface="Arial" panose="020B0604020202020204" pitchFamily="34" charset="0"/>
              <a:cs typeface="Arial" panose="020B0604020202020204" pitchFamily="34" charset="0"/>
            </a:endParaRPr>
          </a:p>
          <a:p>
            <a:pPr lvl="0" algn="just">
              <a:lnSpc>
                <a:spcPct val="130000"/>
              </a:lnSpc>
              <a:buClr>
                <a:schemeClr val="accent3"/>
              </a:buClr>
              <a:buSzPts val="1400"/>
            </a:pPr>
            <a:r>
              <a:rPr lang="en-US" sz="1000" b="1" dirty="0">
                <a:effectLst/>
                <a:latin typeface="Arial" panose="020B0604020202020204" pitchFamily="34" charset="0"/>
                <a:cs typeface="Arial" panose="020B0604020202020204" pitchFamily="34" charset="0"/>
              </a:rPr>
              <a:t>Make a system that can still tell emotions from faces even when the lighting is not good, the pictures are not very clear, or there is a lot of noise. This could be used for things like security cameras or other places where it's hard to see well.</a:t>
            </a:r>
            <a:endParaRPr sz="1000" b="1" dirty="0">
              <a:latin typeface="Arial" panose="020B0604020202020204" pitchFamily="34" charset="0"/>
              <a:ea typeface="Roboto" panose="020B0604020202020204" charset="0"/>
              <a:cs typeface="Arial" panose="020B0604020202020204" pitchFamily="34" charset="0"/>
              <a:sym typeface="Roboto"/>
            </a:endParaRPr>
          </a:p>
        </p:txBody>
      </p:sp>
      <p:sp>
        <p:nvSpPr>
          <p:cNvPr id="13" name="Google Shape;98;p18">
            <a:extLst>
              <a:ext uri="{FF2B5EF4-FFF2-40B4-BE49-F238E27FC236}">
                <a16:creationId xmlns:a16="http://schemas.microsoft.com/office/drawing/2014/main" id="{8233D8AA-CABA-B49A-3B3E-57EBE218888A}"/>
              </a:ext>
            </a:extLst>
          </p:cNvPr>
          <p:cNvSpPr/>
          <p:nvPr/>
        </p:nvSpPr>
        <p:spPr>
          <a:xfrm>
            <a:off x="10022895" y="5292943"/>
            <a:ext cx="680692" cy="680692"/>
          </a:xfrm>
          <a:custGeom>
            <a:avLst/>
            <a:gdLst/>
            <a:ahLst/>
            <a:cxnLst/>
            <a:rect l="l" t="t" r="r" b="b"/>
            <a:pathLst>
              <a:path w="1361384" h="1361384" extrusionOk="0">
                <a:moveTo>
                  <a:pt x="680692" y="0"/>
                </a:moveTo>
                <a:cubicBezTo>
                  <a:pt x="726196" y="0"/>
                  <a:pt x="771700" y="17359"/>
                  <a:pt x="806418" y="52077"/>
                </a:cubicBezTo>
                <a:lnTo>
                  <a:pt x="1309307" y="554966"/>
                </a:lnTo>
                <a:cubicBezTo>
                  <a:pt x="1378744" y="624402"/>
                  <a:pt x="1378744" y="736982"/>
                  <a:pt x="1309307" y="806419"/>
                </a:cubicBezTo>
                <a:lnTo>
                  <a:pt x="806418" y="1309307"/>
                </a:lnTo>
                <a:cubicBezTo>
                  <a:pt x="736982" y="1378744"/>
                  <a:pt x="624402" y="1378744"/>
                  <a:pt x="554966" y="1309307"/>
                </a:cubicBezTo>
                <a:lnTo>
                  <a:pt x="52077" y="806419"/>
                </a:lnTo>
                <a:cubicBezTo>
                  <a:pt x="-17360" y="736982"/>
                  <a:pt x="-17360" y="624402"/>
                  <a:pt x="52077" y="554966"/>
                </a:cubicBezTo>
                <a:lnTo>
                  <a:pt x="554966" y="52077"/>
                </a:lnTo>
                <a:cubicBezTo>
                  <a:pt x="589684" y="17359"/>
                  <a:pt x="635188" y="0"/>
                  <a:pt x="680692" y="0"/>
                </a:cubicBezTo>
                <a:close/>
              </a:path>
            </a:pathLst>
          </a:custGeom>
          <a:solidFill>
            <a:schemeClr val="accent3"/>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r>
              <a:rPr lang="en" sz="1800" b="1" dirty="0">
                <a:solidFill>
                  <a:schemeClr val="lt1"/>
                </a:solidFill>
                <a:latin typeface="Roboto"/>
                <a:ea typeface="Roboto"/>
                <a:cs typeface="Roboto"/>
                <a:sym typeface="Roboto"/>
              </a:rPr>
              <a:t>03</a:t>
            </a:r>
          </a:p>
        </p:txBody>
      </p:sp>
      <p:sp>
        <p:nvSpPr>
          <p:cNvPr id="16" name="Google Shape;96;p18">
            <a:extLst>
              <a:ext uri="{FF2B5EF4-FFF2-40B4-BE49-F238E27FC236}">
                <a16:creationId xmlns:a16="http://schemas.microsoft.com/office/drawing/2014/main" id="{6C788536-9C8D-ABCE-959F-5F0DFA8D6FA7}"/>
              </a:ext>
            </a:extLst>
          </p:cNvPr>
          <p:cNvSpPr/>
          <p:nvPr/>
        </p:nvSpPr>
        <p:spPr>
          <a:xfrm>
            <a:off x="5452464" y="1357345"/>
            <a:ext cx="2072195" cy="1945313"/>
          </a:xfrm>
          <a:prstGeom prst="ellipse">
            <a:avLst/>
          </a:prstGeom>
          <a:solidFill>
            <a:srgbClr val="FF0000"/>
          </a:solidFill>
          <a:ln>
            <a:noFill/>
          </a:ln>
        </p:spPr>
        <p:txBody>
          <a:bodyPr spcFirstLastPara="1" wrap="square" lIns="91425" tIns="45700" rIns="91425" bIns="4570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endParaRPr sz="1800" dirty="0">
              <a:solidFill>
                <a:schemeClr val="dk1"/>
              </a:solidFill>
              <a:highlight>
                <a:srgbClr val="00FF00"/>
              </a:highlight>
              <a:latin typeface="Roboto"/>
              <a:ea typeface="Roboto"/>
              <a:cs typeface="Roboto"/>
              <a:sym typeface="Roboto"/>
            </a:endParaRPr>
          </a:p>
        </p:txBody>
      </p:sp>
      <p:sp>
        <p:nvSpPr>
          <p:cNvPr id="17" name="Google Shape;96;p18">
            <a:extLst>
              <a:ext uri="{FF2B5EF4-FFF2-40B4-BE49-F238E27FC236}">
                <a16:creationId xmlns:a16="http://schemas.microsoft.com/office/drawing/2014/main" id="{77CC5C76-C5A6-14F8-E243-22A406514789}"/>
              </a:ext>
            </a:extLst>
          </p:cNvPr>
          <p:cNvSpPr/>
          <p:nvPr/>
        </p:nvSpPr>
        <p:spPr>
          <a:xfrm>
            <a:off x="9244017" y="1357345"/>
            <a:ext cx="2072195" cy="1945313"/>
          </a:xfrm>
          <a:prstGeom prst="ellipse">
            <a:avLst/>
          </a:prstGeom>
          <a:solidFill>
            <a:schemeClr val="accent3"/>
          </a:solidFill>
          <a:ln>
            <a:noFill/>
          </a:ln>
        </p:spPr>
        <p:txBody>
          <a:bodyPr spcFirstLastPara="1" wrap="square" lIns="91425" tIns="45700" rIns="91425" bIns="4570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endParaRPr sz="1800" dirty="0">
              <a:solidFill>
                <a:schemeClr val="dk1"/>
              </a:solidFill>
              <a:latin typeface="Roboto"/>
              <a:ea typeface="Roboto"/>
              <a:cs typeface="Roboto"/>
              <a:sym typeface="Roboto"/>
            </a:endParaRPr>
          </a:p>
        </p:txBody>
      </p:sp>
      <p:sp>
        <p:nvSpPr>
          <p:cNvPr id="18" name="Google Shape;96;p18">
            <a:extLst>
              <a:ext uri="{FF2B5EF4-FFF2-40B4-BE49-F238E27FC236}">
                <a16:creationId xmlns:a16="http://schemas.microsoft.com/office/drawing/2014/main" id="{66F5EEFC-FDCD-BAFA-43CA-AF22A3DE60B0}"/>
              </a:ext>
            </a:extLst>
          </p:cNvPr>
          <p:cNvSpPr/>
          <p:nvPr/>
        </p:nvSpPr>
        <p:spPr>
          <a:xfrm>
            <a:off x="1397963" y="1357344"/>
            <a:ext cx="2072195" cy="1945313"/>
          </a:xfrm>
          <a:prstGeom prst="ellipse">
            <a:avLst/>
          </a:prstGeom>
          <a:solidFill>
            <a:schemeClr val="accent1"/>
          </a:solidFill>
          <a:ln>
            <a:noFill/>
          </a:ln>
        </p:spPr>
        <p:txBody>
          <a:bodyPr spcFirstLastPara="1" wrap="square" lIns="91425" tIns="45700" rIns="91425" bIns="4570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endParaRPr sz="1800" dirty="0">
              <a:solidFill>
                <a:schemeClr val="dk1"/>
              </a:solidFill>
              <a:highlight>
                <a:srgbClr val="00FF00"/>
              </a:highlight>
              <a:latin typeface="Roboto"/>
              <a:ea typeface="Roboto"/>
              <a:cs typeface="Roboto"/>
              <a:sym typeface="Roboto"/>
            </a:endParaRPr>
          </a:p>
        </p:txBody>
      </p:sp>
      <p:pic>
        <p:nvPicPr>
          <p:cNvPr id="7" name="Picture 6" descr="A black background with a black square&#10;&#10;Description automatically generated with medium confidence">
            <a:extLst>
              <a:ext uri="{FF2B5EF4-FFF2-40B4-BE49-F238E27FC236}">
                <a16:creationId xmlns:a16="http://schemas.microsoft.com/office/drawing/2014/main" id="{E4EA9F2A-A199-351B-FC49-730A61375B90}"/>
              </a:ext>
            </a:extLst>
          </p:cNvPr>
          <p:cNvPicPr>
            <a:picLocks noChangeAspect="1"/>
          </p:cNvPicPr>
          <p:nvPr/>
        </p:nvPicPr>
        <p:blipFill>
          <a:blip r:embed="rId2"/>
          <a:stretch>
            <a:fillRect/>
          </a:stretch>
        </p:blipFill>
        <p:spPr>
          <a:xfrm>
            <a:off x="875787" y="1007477"/>
            <a:ext cx="3094847" cy="2655272"/>
          </a:xfrm>
          <a:prstGeom prst="ellipse">
            <a:avLst/>
          </a:prstGeom>
        </p:spPr>
      </p:pic>
      <p:pic>
        <p:nvPicPr>
          <p:cNvPr id="12" name="Picture 11" descr="A cartoon character looking at a magnifying glass&#10;&#10;Description automatically generated">
            <a:extLst>
              <a:ext uri="{FF2B5EF4-FFF2-40B4-BE49-F238E27FC236}">
                <a16:creationId xmlns:a16="http://schemas.microsoft.com/office/drawing/2014/main" id="{2BD95E5C-C0F1-F34C-C037-ED0D9B502B9D}"/>
              </a:ext>
            </a:extLst>
          </p:cNvPr>
          <p:cNvPicPr>
            <a:picLocks noChangeAspect="1"/>
          </p:cNvPicPr>
          <p:nvPr/>
        </p:nvPicPr>
        <p:blipFill>
          <a:blip r:embed="rId3"/>
          <a:stretch>
            <a:fillRect/>
          </a:stretch>
        </p:blipFill>
        <p:spPr>
          <a:xfrm>
            <a:off x="5189516" y="1294172"/>
            <a:ext cx="2457985" cy="2071656"/>
          </a:xfrm>
          <a:prstGeom prst="ellipse">
            <a:avLst/>
          </a:prstGeom>
        </p:spPr>
      </p:pic>
      <p:pic>
        <p:nvPicPr>
          <p:cNvPr id="24" name="Picture 23" descr="A white and orange background&#10;&#10;Description automatically generated with medium confidence">
            <a:extLst>
              <a:ext uri="{FF2B5EF4-FFF2-40B4-BE49-F238E27FC236}">
                <a16:creationId xmlns:a16="http://schemas.microsoft.com/office/drawing/2014/main" id="{10B32C29-6770-650E-8A19-C468616E990F}"/>
              </a:ext>
            </a:extLst>
          </p:cNvPr>
          <p:cNvPicPr>
            <a:picLocks noChangeAspect="1"/>
          </p:cNvPicPr>
          <p:nvPr/>
        </p:nvPicPr>
        <p:blipFill rotWithShape="1">
          <a:blip r:embed="rId4"/>
          <a:srcRect l="60182" b="13822"/>
          <a:stretch/>
        </p:blipFill>
        <p:spPr>
          <a:xfrm>
            <a:off x="9223475" y="1357343"/>
            <a:ext cx="2113277" cy="1945313"/>
          </a:xfrm>
          <a:prstGeom prst="ellipse">
            <a:avLst/>
          </a:prstGeom>
        </p:spPr>
      </p:pic>
    </p:spTree>
    <p:extLst>
      <p:ext uri="{BB962C8B-B14F-4D97-AF65-F5344CB8AC3E}">
        <p14:creationId xmlns:p14="http://schemas.microsoft.com/office/powerpoint/2010/main" val="1290077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08;p19">
            <a:extLst>
              <a:ext uri="{FF2B5EF4-FFF2-40B4-BE49-F238E27FC236}">
                <a16:creationId xmlns:a16="http://schemas.microsoft.com/office/drawing/2014/main" id="{135C28A3-D593-C4CF-D625-34E37625C8B0}"/>
              </a:ext>
            </a:extLst>
          </p:cNvPr>
          <p:cNvSpPr txBox="1">
            <a:spLocks noGrp="1"/>
          </p:cNvSpPr>
          <p:nvPr/>
        </p:nvSpPr>
        <p:spPr>
          <a:xfrm>
            <a:off x="1917066" y="1334640"/>
            <a:ext cx="8368500" cy="495300"/>
          </a:xfrm>
          <a:prstGeom prst="rect">
            <a:avLst/>
          </a:prstGeom>
          <a:noFill/>
          <a:ln>
            <a:noFill/>
          </a:ln>
        </p:spPr>
        <p:txBody>
          <a:bodyPr spcFirstLastPara="1" vert="horz" wrap="square" lIns="0" tIns="0" rIns="0" bIns="0" rtlCol="0" anchor="ctr" anchorCtr="0">
            <a:noAutofit/>
          </a:bodyPr>
          <a:lstStyle>
            <a:lvl1pPr marR="0" lvl="0" algn="ctr" defTabSz="342900" rtl="0" eaLnBrk="1" latinLnBrk="0" hangingPunct="1">
              <a:spcBef>
                <a:spcPts val="0"/>
              </a:spcBef>
              <a:spcAft>
                <a:spcPts val="0"/>
              </a:spcAft>
              <a:buClr>
                <a:srgbClr val="7F7F7F"/>
              </a:buClr>
              <a:buSzPts val="3200"/>
              <a:buFont typeface="Roboto"/>
              <a:buNone/>
              <a:defRPr sz="3200" b="0" i="0" u="none" strike="noStrike" kern="1200" cap="none">
                <a:solidFill>
                  <a:srgbClr val="7F7F7F"/>
                </a:solidFill>
                <a:latin typeface="Roboto"/>
                <a:ea typeface="Roboto"/>
                <a:cs typeface="Roboto"/>
                <a:sym typeface="Roboto"/>
              </a:defRPr>
            </a:lvl1pPr>
            <a:lvl2pPr lvl="1" rtl="0" eaLnBrk="1" hangingPunct="1">
              <a:spcBef>
                <a:spcPts val="0"/>
              </a:spcBef>
              <a:spcAft>
                <a:spcPts val="0"/>
              </a:spcAft>
              <a:buSzPts val="3000"/>
              <a:buNone/>
              <a:defRPr sz="1800">
                <a:solidFill>
                  <a:schemeClr val="tx2"/>
                </a:solidFill>
              </a:defRPr>
            </a:lvl2pPr>
            <a:lvl3pPr lvl="2" rtl="0" eaLnBrk="1" hangingPunct="1">
              <a:spcBef>
                <a:spcPts val="0"/>
              </a:spcBef>
              <a:spcAft>
                <a:spcPts val="0"/>
              </a:spcAft>
              <a:buSzPts val="3000"/>
              <a:buNone/>
              <a:defRPr sz="1800">
                <a:solidFill>
                  <a:schemeClr val="tx2"/>
                </a:solidFill>
              </a:defRPr>
            </a:lvl3pPr>
            <a:lvl4pPr lvl="3" rtl="0" eaLnBrk="1" hangingPunct="1">
              <a:spcBef>
                <a:spcPts val="0"/>
              </a:spcBef>
              <a:spcAft>
                <a:spcPts val="0"/>
              </a:spcAft>
              <a:buSzPts val="3000"/>
              <a:buNone/>
              <a:defRPr sz="1800">
                <a:solidFill>
                  <a:schemeClr val="tx2"/>
                </a:solidFill>
              </a:defRPr>
            </a:lvl4pPr>
            <a:lvl5pPr lvl="4" rtl="0" eaLnBrk="1" hangingPunct="1">
              <a:spcBef>
                <a:spcPts val="0"/>
              </a:spcBef>
              <a:spcAft>
                <a:spcPts val="0"/>
              </a:spcAft>
              <a:buSzPts val="3000"/>
              <a:buNone/>
              <a:defRPr sz="1800">
                <a:solidFill>
                  <a:schemeClr val="tx2"/>
                </a:solidFill>
              </a:defRPr>
            </a:lvl5pPr>
            <a:lvl6pPr lvl="5" rtl="0" eaLnBrk="1" hangingPunct="1">
              <a:spcBef>
                <a:spcPts val="0"/>
              </a:spcBef>
              <a:spcAft>
                <a:spcPts val="0"/>
              </a:spcAft>
              <a:buSzPts val="3000"/>
              <a:buNone/>
              <a:defRPr sz="1800">
                <a:solidFill>
                  <a:schemeClr val="tx2"/>
                </a:solidFill>
              </a:defRPr>
            </a:lvl6pPr>
            <a:lvl7pPr lvl="6" rtl="0" eaLnBrk="1" hangingPunct="1">
              <a:spcBef>
                <a:spcPts val="0"/>
              </a:spcBef>
              <a:spcAft>
                <a:spcPts val="0"/>
              </a:spcAft>
              <a:buSzPts val="3000"/>
              <a:buNone/>
              <a:defRPr sz="1800">
                <a:solidFill>
                  <a:schemeClr val="tx2"/>
                </a:solidFill>
              </a:defRPr>
            </a:lvl7pPr>
            <a:lvl8pPr lvl="7" rtl="0" eaLnBrk="1" hangingPunct="1">
              <a:spcBef>
                <a:spcPts val="0"/>
              </a:spcBef>
              <a:spcAft>
                <a:spcPts val="0"/>
              </a:spcAft>
              <a:buSzPts val="3000"/>
              <a:buNone/>
              <a:defRPr sz="1800">
                <a:solidFill>
                  <a:schemeClr val="tx2"/>
                </a:solidFill>
              </a:defRPr>
            </a:lvl8pPr>
            <a:lvl9pPr lvl="8" rtl="0" eaLnBrk="1" hangingPunct="1">
              <a:spcBef>
                <a:spcPts val="0"/>
              </a:spcBef>
              <a:spcAft>
                <a:spcPts val="0"/>
              </a:spcAft>
              <a:buSzPts val="3000"/>
              <a:buNone/>
              <a:defRPr sz="1800">
                <a:solidFill>
                  <a:schemeClr val="tx2"/>
                </a:solidFill>
              </a:defRPr>
            </a:lvl9pPr>
          </a:lstStyle>
          <a:p>
            <a:pPr marL="0" lvl="0" indent="0" algn="ctr" rtl="0">
              <a:spcBef>
                <a:spcPts val="0"/>
              </a:spcBef>
              <a:spcAft>
                <a:spcPts val="0"/>
              </a:spcAft>
              <a:buClr>
                <a:srgbClr val="7F7F7F"/>
              </a:buClr>
              <a:buSzPts val="3200"/>
              <a:buFont typeface="Roboto"/>
              <a:buNone/>
            </a:pPr>
            <a:r>
              <a:rPr lang="en" b="1" dirty="0">
                <a:solidFill>
                  <a:schemeClr val="tx1"/>
                </a:solidFill>
                <a:latin typeface="Arial" panose="020B0604020202020204" pitchFamily="34" charset="0"/>
                <a:cs typeface="Arial" panose="020B0604020202020204" pitchFamily="34" charset="0"/>
              </a:rPr>
              <a:t>The Solution</a:t>
            </a:r>
            <a:endParaRPr b="1" dirty="0">
              <a:solidFill>
                <a:schemeClr val="tx1"/>
              </a:solidFill>
              <a:latin typeface="Arial" panose="020B0604020202020204" pitchFamily="34" charset="0"/>
              <a:cs typeface="Arial" panose="020B0604020202020204" pitchFamily="34" charset="0"/>
            </a:endParaRPr>
          </a:p>
        </p:txBody>
      </p:sp>
      <p:sp>
        <p:nvSpPr>
          <p:cNvPr id="3" name="Google Shape;109;p19">
            <a:extLst>
              <a:ext uri="{FF2B5EF4-FFF2-40B4-BE49-F238E27FC236}">
                <a16:creationId xmlns:a16="http://schemas.microsoft.com/office/drawing/2014/main" id="{00807D89-7C70-9EF5-3171-3D9454666F41}"/>
              </a:ext>
            </a:extLst>
          </p:cNvPr>
          <p:cNvSpPr/>
          <p:nvPr/>
        </p:nvSpPr>
        <p:spPr>
          <a:xfrm>
            <a:off x="1906433" y="2808253"/>
            <a:ext cx="2667000" cy="2373900"/>
          </a:xfrm>
          <a:prstGeom prst="roundRect">
            <a:avLst>
              <a:gd name="adj" fmla="val 2440"/>
            </a:avLst>
          </a:prstGeom>
          <a:solidFill>
            <a:schemeClr val="accent1"/>
          </a:solidFill>
          <a:ln>
            <a:noFill/>
          </a:ln>
        </p:spPr>
        <p:txBody>
          <a:bodyPr spcFirstLastPara="1" wrap="square" lIns="91425" tIns="45700" rIns="91425" bIns="4570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br>
              <a:rPr lang="en" b="1" dirty="0">
                <a:solidFill>
                  <a:schemeClr val="lt1"/>
                </a:solidFill>
                <a:latin typeface="Roboto"/>
                <a:ea typeface="Roboto"/>
                <a:cs typeface="Roboto"/>
                <a:sym typeface="Roboto"/>
              </a:rPr>
            </a:br>
            <a:r>
              <a:rPr lang="en" sz="1200" b="1" dirty="0">
                <a:solidFill>
                  <a:schemeClr val="lt1"/>
                </a:solidFill>
                <a:latin typeface="Arial" panose="020B0604020202020204" pitchFamily="34" charset="0"/>
                <a:ea typeface="Roboto"/>
                <a:cs typeface="Arial" panose="020B0604020202020204" pitchFamily="34" charset="0"/>
                <a:sym typeface="Roboto"/>
              </a:rPr>
              <a:t>Solution #1</a:t>
            </a:r>
            <a:endParaRPr sz="1200" dirty="0">
              <a:solidFill>
                <a:schemeClr val="dk1"/>
              </a:solidFill>
              <a:latin typeface="Arial" panose="020B0604020202020204" pitchFamily="34" charset="0"/>
              <a:ea typeface="Roboto"/>
              <a:cs typeface="Arial" panose="020B0604020202020204" pitchFamily="34" charset="0"/>
              <a:sym typeface="Roboto"/>
            </a:endParaRPr>
          </a:p>
        </p:txBody>
      </p:sp>
      <p:sp>
        <p:nvSpPr>
          <p:cNvPr id="4" name="Google Shape;110;p19">
            <a:extLst>
              <a:ext uri="{FF2B5EF4-FFF2-40B4-BE49-F238E27FC236}">
                <a16:creationId xmlns:a16="http://schemas.microsoft.com/office/drawing/2014/main" id="{B9D4B7F2-F294-3DF8-65A8-AB94359F9031}"/>
              </a:ext>
            </a:extLst>
          </p:cNvPr>
          <p:cNvSpPr txBox="1"/>
          <p:nvPr/>
        </p:nvSpPr>
        <p:spPr>
          <a:xfrm>
            <a:off x="2002787" y="3624085"/>
            <a:ext cx="2495400" cy="1292400"/>
          </a:xfrm>
          <a:prstGeom prst="rect">
            <a:avLst/>
          </a:prstGeom>
          <a:noFill/>
          <a:ln>
            <a:noFill/>
          </a:ln>
        </p:spPr>
        <p:txBody>
          <a:bodyPr spcFirstLastPara="1" wrap="square" lIns="0" tIns="0" rIns="0" bIns="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lnSpc>
                <a:spcPct val="150000"/>
              </a:lnSpc>
              <a:buClr>
                <a:schemeClr val="lt1"/>
              </a:buClr>
              <a:buSzPts val="1200"/>
            </a:pPr>
            <a:r>
              <a:rPr lang="en-US" sz="1000" b="1" i="0" dirty="0">
                <a:effectLst/>
                <a:latin typeface="Arial Black" panose="020B0A04020102020204" pitchFamily="34" charset="0"/>
              </a:rPr>
              <a:t>Improve accuracy and speed by using advanced algorithms and training the system with more facial expressions.</a:t>
            </a:r>
            <a:endParaRPr sz="1000" b="1" dirty="0">
              <a:latin typeface="Arial Black" panose="020B0A04020102020204" pitchFamily="34" charset="0"/>
              <a:ea typeface="Roboto"/>
            </a:endParaRPr>
          </a:p>
        </p:txBody>
      </p:sp>
      <p:sp>
        <p:nvSpPr>
          <p:cNvPr id="5" name="Google Shape;111;p19">
            <a:extLst>
              <a:ext uri="{FF2B5EF4-FFF2-40B4-BE49-F238E27FC236}">
                <a16:creationId xmlns:a16="http://schemas.microsoft.com/office/drawing/2014/main" id="{91BA1557-E5AD-572C-A8E2-E30E1A94324A}"/>
              </a:ext>
            </a:extLst>
          </p:cNvPr>
          <p:cNvSpPr/>
          <p:nvPr/>
        </p:nvSpPr>
        <p:spPr>
          <a:xfrm>
            <a:off x="2910141" y="4842667"/>
            <a:ext cx="680692" cy="680692"/>
          </a:xfrm>
          <a:custGeom>
            <a:avLst/>
            <a:gdLst/>
            <a:ahLst/>
            <a:cxnLst/>
            <a:rect l="l" t="t" r="r" b="b"/>
            <a:pathLst>
              <a:path w="1361384" h="1361384" extrusionOk="0">
                <a:moveTo>
                  <a:pt x="680692" y="0"/>
                </a:moveTo>
                <a:cubicBezTo>
                  <a:pt x="726196" y="0"/>
                  <a:pt x="771700" y="17359"/>
                  <a:pt x="806418" y="52077"/>
                </a:cubicBezTo>
                <a:lnTo>
                  <a:pt x="1309307" y="554966"/>
                </a:lnTo>
                <a:cubicBezTo>
                  <a:pt x="1378744" y="624402"/>
                  <a:pt x="1378744" y="736982"/>
                  <a:pt x="1309307" y="806419"/>
                </a:cubicBezTo>
                <a:lnTo>
                  <a:pt x="806418" y="1309307"/>
                </a:lnTo>
                <a:cubicBezTo>
                  <a:pt x="736982" y="1378744"/>
                  <a:pt x="624402" y="1378744"/>
                  <a:pt x="554966" y="1309307"/>
                </a:cubicBezTo>
                <a:lnTo>
                  <a:pt x="52077" y="806419"/>
                </a:lnTo>
                <a:cubicBezTo>
                  <a:pt x="-17360" y="736982"/>
                  <a:pt x="-17360" y="624402"/>
                  <a:pt x="52077" y="554966"/>
                </a:cubicBezTo>
                <a:lnTo>
                  <a:pt x="554966" y="52077"/>
                </a:lnTo>
                <a:cubicBezTo>
                  <a:pt x="589684" y="17359"/>
                  <a:pt x="635188" y="0"/>
                  <a:pt x="680692" y="0"/>
                </a:cubicBezTo>
                <a:close/>
              </a:path>
            </a:pathLst>
          </a:custGeom>
          <a:solidFill>
            <a:schemeClr val="accent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r>
              <a:rPr lang="en" sz="1800" b="1">
                <a:solidFill>
                  <a:schemeClr val="lt1"/>
                </a:solidFill>
                <a:latin typeface="Roboto"/>
                <a:ea typeface="Roboto"/>
                <a:cs typeface="Roboto"/>
                <a:sym typeface="Roboto"/>
              </a:rPr>
              <a:t>01</a:t>
            </a:r>
            <a:endParaRPr/>
          </a:p>
        </p:txBody>
      </p:sp>
      <p:sp>
        <p:nvSpPr>
          <p:cNvPr id="6" name="Google Shape;112;p19">
            <a:extLst>
              <a:ext uri="{FF2B5EF4-FFF2-40B4-BE49-F238E27FC236}">
                <a16:creationId xmlns:a16="http://schemas.microsoft.com/office/drawing/2014/main" id="{4FEBC0DA-DDE7-F5D8-5E01-4088E623938D}"/>
              </a:ext>
            </a:extLst>
          </p:cNvPr>
          <p:cNvSpPr/>
          <p:nvPr/>
        </p:nvSpPr>
        <p:spPr>
          <a:xfrm>
            <a:off x="4733981" y="2797727"/>
            <a:ext cx="2667000" cy="2373900"/>
          </a:xfrm>
          <a:prstGeom prst="roundRect">
            <a:avLst>
              <a:gd name="adj" fmla="val 2440"/>
            </a:avLst>
          </a:prstGeom>
          <a:solidFill>
            <a:srgbClr val="FF0000"/>
          </a:solidFill>
          <a:ln>
            <a:noFill/>
          </a:ln>
        </p:spPr>
        <p:txBody>
          <a:bodyPr spcFirstLastPara="1" wrap="square" lIns="91425" tIns="45700" rIns="91425" bIns="4570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br>
              <a:rPr lang="en" sz="1200" b="1" dirty="0">
                <a:solidFill>
                  <a:schemeClr val="lt1"/>
                </a:solidFill>
                <a:latin typeface="Roboto"/>
                <a:ea typeface="Roboto"/>
                <a:cs typeface="Roboto"/>
                <a:sym typeface="Roboto"/>
              </a:rPr>
            </a:br>
            <a:br>
              <a:rPr lang="en" sz="1200" b="1" dirty="0">
                <a:solidFill>
                  <a:schemeClr val="lt1"/>
                </a:solidFill>
                <a:latin typeface="Roboto"/>
                <a:ea typeface="Roboto"/>
                <a:cs typeface="Roboto"/>
                <a:sym typeface="Roboto"/>
              </a:rPr>
            </a:br>
            <a:r>
              <a:rPr lang="en" sz="1200" b="1" dirty="0">
                <a:solidFill>
                  <a:schemeClr val="lt1"/>
                </a:solidFill>
                <a:latin typeface="Arial" panose="020B0604020202020204" pitchFamily="34" charset="0"/>
                <a:ea typeface="Roboto"/>
                <a:cs typeface="Arial" panose="020B0604020202020204" pitchFamily="34" charset="0"/>
                <a:sym typeface="Roboto"/>
              </a:rPr>
              <a:t>Solution #2</a:t>
            </a:r>
          </a:p>
          <a:p>
            <a:pPr lvl="0" algn="ctr"/>
            <a:endParaRPr sz="1200" dirty="0">
              <a:solidFill>
                <a:schemeClr val="dk1"/>
              </a:solidFill>
              <a:latin typeface="Arial" panose="020B0604020202020204" pitchFamily="34" charset="0"/>
              <a:ea typeface="Roboto"/>
              <a:cs typeface="Arial" panose="020B0604020202020204" pitchFamily="34" charset="0"/>
              <a:sym typeface="Roboto"/>
            </a:endParaRPr>
          </a:p>
        </p:txBody>
      </p:sp>
      <p:sp>
        <p:nvSpPr>
          <p:cNvPr id="7" name="Google Shape;113;p19">
            <a:extLst>
              <a:ext uri="{FF2B5EF4-FFF2-40B4-BE49-F238E27FC236}">
                <a16:creationId xmlns:a16="http://schemas.microsoft.com/office/drawing/2014/main" id="{BB02F6BD-8819-1258-E336-5038B40FBF26}"/>
              </a:ext>
            </a:extLst>
          </p:cNvPr>
          <p:cNvSpPr txBox="1"/>
          <p:nvPr/>
        </p:nvSpPr>
        <p:spPr>
          <a:xfrm>
            <a:off x="4819781" y="3550267"/>
            <a:ext cx="2495400" cy="1292400"/>
          </a:xfrm>
          <a:prstGeom prst="rect">
            <a:avLst/>
          </a:prstGeom>
          <a:solidFill>
            <a:srgbClr val="FF0000"/>
          </a:solidFill>
          <a:ln>
            <a:noFill/>
          </a:ln>
        </p:spPr>
        <p:txBody>
          <a:bodyPr spcFirstLastPara="1" wrap="square" lIns="0" tIns="0" rIns="0" bIns="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lnSpc>
                <a:spcPct val="150000"/>
              </a:lnSpc>
              <a:buClr>
                <a:schemeClr val="lt1"/>
              </a:buClr>
              <a:buSzPts val="1200"/>
            </a:pPr>
            <a:r>
              <a:rPr lang="en-US" sz="1000" b="1" i="0" dirty="0">
                <a:effectLst/>
                <a:latin typeface="Arial Black" panose="020B0A04020102020204" pitchFamily="34" charset="0"/>
              </a:rPr>
              <a:t>Customize the system for specific uses like healthcare or education by teaching it to understand relevant emotions.</a:t>
            </a:r>
            <a:endParaRPr sz="1000" b="1" dirty="0">
              <a:latin typeface="Arial Black" panose="020B0A04020102020204" pitchFamily="34" charset="0"/>
              <a:ea typeface="Roboto"/>
            </a:endParaRPr>
          </a:p>
        </p:txBody>
      </p:sp>
      <p:sp>
        <p:nvSpPr>
          <p:cNvPr id="8" name="Google Shape;114;p19">
            <a:extLst>
              <a:ext uri="{FF2B5EF4-FFF2-40B4-BE49-F238E27FC236}">
                <a16:creationId xmlns:a16="http://schemas.microsoft.com/office/drawing/2014/main" id="{157291A8-25CC-193C-BEC9-F1C6BFD79B59}"/>
              </a:ext>
            </a:extLst>
          </p:cNvPr>
          <p:cNvSpPr/>
          <p:nvPr/>
        </p:nvSpPr>
        <p:spPr>
          <a:xfrm>
            <a:off x="5760823" y="4842667"/>
            <a:ext cx="680692" cy="680692"/>
          </a:xfrm>
          <a:custGeom>
            <a:avLst/>
            <a:gdLst/>
            <a:ahLst/>
            <a:cxnLst/>
            <a:rect l="l" t="t" r="r" b="b"/>
            <a:pathLst>
              <a:path w="1361384" h="1361384" extrusionOk="0">
                <a:moveTo>
                  <a:pt x="680692" y="0"/>
                </a:moveTo>
                <a:cubicBezTo>
                  <a:pt x="726196" y="0"/>
                  <a:pt x="771700" y="17359"/>
                  <a:pt x="806418" y="52077"/>
                </a:cubicBezTo>
                <a:lnTo>
                  <a:pt x="1309307" y="554966"/>
                </a:lnTo>
                <a:cubicBezTo>
                  <a:pt x="1378744" y="624402"/>
                  <a:pt x="1378744" y="736982"/>
                  <a:pt x="1309307" y="806419"/>
                </a:cubicBezTo>
                <a:lnTo>
                  <a:pt x="806418" y="1309307"/>
                </a:lnTo>
                <a:cubicBezTo>
                  <a:pt x="736982" y="1378744"/>
                  <a:pt x="624402" y="1378744"/>
                  <a:pt x="554966" y="1309307"/>
                </a:cubicBezTo>
                <a:lnTo>
                  <a:pt x="52077" y="806419"/>
                </a:lnTo>
                <a:cubicBezTo>
                  <a:pt x="-17360" y="736982"/>
                  <a:pt x="-17360" y="624402"/>
                  <a:pt x="52077" y="554966"/>
                </a:cubicBezTo>
                <a:lnTo>
                  <a:pt x="554966" y="52077"/>
                </a:lnTo>
                <a:cubicBezTo>
                  <a:pt x="589684" y="17359"/>
                  <a:pt x="635188" y="0"/>
                  <a:pt x="680692" y="0"/>
                </a:cubicBezTo>
                <a:close/>
              </a:path>
            </a:pathLst>
          </a:custGeom>
          <a:solidFill>
            <a:srgbClr val="FF0000"/>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r>
              <a:rPr lang="en" sz="1800" b="1">
                <a:solidFill>
                  <a:schemeClr val="lt1"/>
                </a:solidFill>
                <a:latin typeface="Roboto"/>
                <a:ea typeface="Roboto"/>
                <a:cs typeface="Roboto"/>
                <a:sym typeface="Roboto"/>
              </a:rPr>
              <a:t>02</a:t>
            </a:r>
            <a:endParaRPr/>
          </a:p>
        </p:txBody>
      </p:sp>
      <p:sp>
        <p:nvSpPr>
          <p:cNvPr id="9" name="Google Shape;115;p19">
            <a:extLst>
              <a:ext uri="{FF2B5EF4-FFF2-40B4-BE49-F238E27FC236}">
                <a16:creationId xmlns:a16="http://schemas.microsoft.com/office/drawing/2014/main" id="{678930C3-7A86-BE4A-BDE3-8AA7984140C0}"/>
              </a:ext>
            </a:extLst>
          </p:cNvPr>
          <p:cNvSpPr/>
          <p:nvPr/>
        </p:nvSpPr>
        <p:spPr>
          <a:xfrm>
            <a:off x="7618429" y="2808253"/>
            <a:ext cx="2667000" cy="2373900"/>
          </a:xfrm>
          <a:prstGeom prst="roundRect">
            <a:avLst>
              <a:gd name="adj" fmla="val 1932"/>
            </a:avLst>
          </a:prstGeom>
          <a:solidFill>
            <a:schemeClr val="accent3"/>
          </a:solidFill>
          <a:ln>
            <a:noFill/>
          </a:ln>
        </p:spPr>
        <p:txBody>
          <a:bodyPr spcFirstLastPara="1" wrap="square" lIns="91425" tIns="45700" rIns="91425" bIns="4570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ctr"/>
            <a:br>
              <a:rPr lang="en" sz="1200" b="1" dirty="0">
                <a:solidFill>
                  <a:schemeClr val="lt1"/>
                </a:solidFill>
                <a:latin typeface="Roboto"/>
                <a:ea typeface="Roboto"/>
                <a:cs typeface="Roboto"/>
                <a:sym typeface="Roboto"/>
              </a:rPr>
            </a:br>
            <a:br>
              <a:rPr lang="en" sz="1200" b="1" dirty="0">
                <a:solidFill>
                  <a:schemeClr val="lt1"/>
                </a:solidFill>
                <a:latin typeface="Roboto"/>
                <a:ea typeface="Roboto"/>
                <a:cs typeface="Roboto"/>
                <a:sym typeface="Roboto"/>
              </a:rPr>
            </a:br>
            <a:r>
              <a:rPr lang="en" sz="1200" b="1" dirty="0">
                <a:solidFill>
                  <a:schemeClr val="lt1"/>
                </a:solidFill>
                <a:latin typeface="Arial" panose="020B0604020202020204" pitchFamily="34" charset="0"/>
                <a:ea typeface="Roboto"/>
                <a:cs typeface="Arial" panose="020B0604020202020204" pitchFamily="34" charset="0"/>
                <a:sym typeface="Roboto"/>
              </a:rPr>
              <a:t>Solution #3</a:t>
            </a:r>
            <a:endParaRPr sz="1200" dirty="0">
              <a:solidFill>
                <a:schemeClr val="dk1"/>
              </a:solidFill>
              <a:latin typeface="Arial" panose="020B0604020202020204" pitchFamily="34" charset="0"/>
              <a:ea typeface="Roboto"/>
              <a:cs typeface="Arial" panose="020B0604020202020204" pitchFamily="34" charset="0"/>
              <a:sym typeface="Roboto"/>
            </a:endParaRPr>
          </a:p>
        </p:txBody>
      </p:sp>
      <p:sp>
        <p:nvSpPr>
          <p:cNvPr id="10" name="Google Shape;116;p19">
            <a:extLst>
              <a:ext uri="{FF2B5EF4-FFF2-40B4-BE49-F238E27FC236}">
                <a16:creationId xmlns:a16="http://schemas.microsoft.com/office/drawing/2014/main" id="{C357F831-7A9B-D1D4-5C80-7D40697DE162}"/>
              </a:ext>
            </a:extLst>
          </p:cNvPr>
          <p:cNvSpPr txBox="1"/>
          <p:nvPr/>
        </p:nvSpPr>
        <p:spPr>
          <a:xfrm>
            <a:off x="7693813" y="3550267"/>
            <a:ext cx="2495400" cy="1292400"/>
          </a:xfrm>
          <a:prstGeom prst="rect">
            <a:avLst/>
          </a:prstGeom>
          <a:noFill/>
          <a:ln>
            <a:noFill/>
          </a:ln>
        </p:spPr>
        <p:txBody>
          <a:bodyPr spcFirstLastPara="1" wrap="square" lIns="0" tIns="0" rIns="0" bIns="0" anchor="t"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lnSpc>
                <a:spcPct val="150000"/>
              </a:lnSpc>
              <a:spcBef>
                <a:spcPts val="0"/>
              </a:spcBef>
              <a:spcAft>
                <a:spcPts val="0"/>
              </a:spcAft>
              <a:buClr>
                <a:schemeClr val="lt1"/>
              </a:buClr>
              <a:buSzPts val="1200"/>
              <a:buFont typeface="Noto Sans Symbols"/>
              <a:buNone/>
            </a:pPr>
            <a:r>
              <a:rPr lang="en-US" sz="1000" b="1" dirty="0">
                <a:latin typeface="Arial" panose="020B0604020202020204" pitchFamily="34" charset="0"/>
                <a:ea typeface="Roboto"/>
                <a:cs typeface="Arial" panose="020B0604020202020204" pitchFamily="34" charset="0"/>
              </a:rPr>
              <a:t>Design the system to work in challenging conditions by making adaptable to poor lighting, unclear images, noisy environments </a:t>
            </a:r>
          </a:p>
        </p:txBody>
      </p:sp>
      <p:sp>
        <p:nvSpPr>
          <p:cNvPr id="11" name="Google Shape;117;p19">
            <a:extLst>
              <a:ext uri="{FF2B5EF4-FFF2-40B4-BE49-F238E27FC236}">
                <a16:creationId xmlns:a16="http://schemas.microsoft.com/office/drawing/2014/main" id="{2257B382-4F4F-B392-2E51-E798B50E227B}"/>
              </a:ext>
            </a:extLst>
          </p:cNvPr>
          <p:cNvSpPr/>
          <p:nvPr/>
        </p:nvSpPr>
        <p:spPr>
          <a:xfrm>
            <a:off x="8611504" y="4842667"/>
            <a:ext cx="680692" cy="680692"/>
          </a:xfrm>
          <a:custGeom>
            <a:avLst/>
            <a:gdLst/>
            <a:ahLst/>
            <a:cxnLst/>
            <a:rect l="l" t="t" r="r" b="b"/>
            <a:pathLst>
              <a:path w="1361384" h="1361384" extrusionOk="0">
                <a:moveTo>
                  <a:pt x="680692" y="0"/>
                </a:moveTo>
                <a:cubicBezTo>
                  <a:pt x="726196" y="0"/>
                  <a:pt x="771700" y="17359"/>
                  <a:pt x="806418" y="52077"/>
                </a:cubicBezTo>
                <a:lnTo>
                  <a:pt x="1309307" y="554966"/>
                </a:lnTo>
                <a:cubicBezTo>
                  <a:pt x="1378744" y="624402"/>
                  <a:pt x="1378744" y="736982"/>
                  <a:pt x="1309307" y="806419"/>
                </a:cubicBezTo>
                <a:lnTo>
                  <a:pt x="806418" y="1309307"/>
                </a:lnTo>
                <a:cubicBezTo>
                  <a:pt x="736982" y="1378744"/>
                  <a:pt x="624402" y="1378744"/>
                  <a:pt x="554966" y="1309307"/>
                </a:cubicBezTo>
                <a:lnTo>
                  <a:pt x="52077" y="806419"/>
                </a:lnTo>
                <a:cubicBezTo>
                  <a:pt x="-17360" y="736982"/>
                  <a:pt x="-17360" y="624402"/>
                  <a:pt x="52077" y="554966"/>
                </a:cubicBezTo>
                <a:lnTo>
                  <a:pt x="554966" y="52077"/>
                </a:lnTo>
                <a:cubicBezTo>
                  <a:pt x="589684" y="17359"/>
                  <a:pt x="635188" y="0"/>
                  <a:pt x="680692" y="0"/>
                </a:cubicBezTo>
                <a:close/>
              </a:path>
            </a:pathLst>
          </a:custGeom>
          <a:solidFill>
            <a:schemeClr val="accent3"/>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r>
              <a:rPr lang="en" sz="1800" b="1">
                <a:solidFill>
                  <a:schemeClr val="lt1"/>
                </a:solidFill>
                <a:latin typeface="Roboto"/>
                <a:ea typeface="Roboto"/>
                <a:cs typeface="Roboto"/>
                <a:sym typeface="Roboto"/>
              </a:rPr>
              <a:t>03</a:t>
            </a:r>
            <a:endParaRPr/>
          </a:p>
        </p:txBody>
      </p:sp>
    </p:spTree>
    <p:extLst>
      <p:ext uri="{BB962C8B-B14F-4D97-AF65-F5344CB8AC3E}">
        <p14:creationId xmlns:p14="http://schemas.microsoft.com/office/powerpoint/2010/main" val="40256313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iagram of a machine learning process">
            <a:extLst>
              <a:ext uri="{FF2B5EF4-FFF2-40B4-BE49-F238E27FC236}">
                <a16:creationId xmlns:a16="http://schemas.microsoft.com/office/drawing/2014/main" id="{7B55D401-DF83-B0F7-C295-4520216F521F}"/>
              </a:ext>
            </a:extLst>
          </p:cNvPr>
          <p:cNvPicPr>
            <a:picLocks noChangeAspect="1"/>
          </p:cNvPicPr>
          <p:nvPr/>
        </p:nvPicPr>
        <p:blipFill>
          <a:blip r:embed="rId2"/>
          <a:stretch>
            <a:fillRect/>
          </a:stretch>
        </p:blipFill>
        <p:spPr>
          <a:xfrm>
            <a:off x="2995697" y="2099195"/>
            <a:ext cx="5944115" cy="2659610"/>
          </a:xfrm>
          <a:prstGeom prst="rect">
            <a:avLst/>
          </a:prstGeom>
        </p:spPr>
      </p:pic>
      <p:sp>
        <p:nvSpPr>
          <p:cNvPr id="4" name="Title 3">
            <a:extLst>
              <a:ext uri="{FF2B5EF4-FFF2-40B4-BE49-F238E27FC236}">
                <a16:creationId xmlns:a16="http://schemas.microsoft.com/office/drawing/2014/main" id="{CAE147B2-0801-9D07-0EA5-B8110314B7E8}"/>
              </a:ext>
            </a:extLst>
          </p:cNvPr>
          <p:cNvSpPr>
            <a:spLocks noGrp="1"/>
          </p:cNvSpPr>
          <p:nvPr>
            <p:ph type="title"/>
          </p:nvPr>
        </p:nvSpPr>
        <p:spPr/>
        <p:txBody>
          <a:bodyPr/>
          <a:lstStyle/>
          <a:p>
            <a:r>
              <a:rPr lang="en-US" sz="3200" dirty="0">
                <a:latin typeface="Arial Black" panose="020B0A04020102020204" pitchFamily="34" charset="0"/>
              </a:rPr>
              <a:t>Data Processing and Analysis Pipeline:</a:t>
            </a:r>
          </a:p>
        </p:txBody>
      </p:sp>
    </p:spTree>
    <p:extLst>
      <p:ext uri="{BB962C8B-B14F-4D97-AF65-F5344CB8AC3E}">
        <p14:creationId xmlns:p14="http://schemas.microsoft.com/office/powerpoint/2010/main" val="19379341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8913B-AF59-95AB-258A-F9CC4FDC3F5D}"/>
              </a:ext>
            </a:extLst>
          </p:cNvPr>
          <p:cNvSpPr>
            <a:spLocks noGrp="1"/>
          </p:cNvSpPr>
          <p:nvPr>
            <p:ph type="title"/>
          </p:nvPr>
        </p:nvSpPr>
        <p:spPr/>
        <p:txBody>
          <a:bodyPr/>
          <a:lstStyle/>
          <a:p>
            <a:r>
              <a:rPr lang="en-US" sz="3200" dirty="0">
                <a:solidFill>
                  <a:schemeClr val="tx1"/>
                </a:solidFill>
                <a:latin typeface="Arial Black" panose="020B0A04020102020204" pitchFamily="34" charset="0"/>
              </a:rPr>
              <a:t>Data Required:</a:t>
            </a:r>
            <a:br>
              <a:rPr lang="en-US" sz="3200" dirty="0">
                <a:solidFill>
                  <a:schemeClr val="tx1"/>
                </a:solidFill>
                <a:latin typeface="Arial Black" panose="020B0A04020102020204" pitchFamily="34" charset="0"/>
              </a:rPr>
            </a:br>
            <a:endParaRPr lang="en-US" sz="3200" dirty="0">
              <a:solidFill>
                <a:schemeClr val="tx1"/>
              </a:solidFill>
              <a:latin typeface="Arial Black" panose="020B0A04020102020204" pitchFamily="34" charset="0"/>
            </a:endParaRPr>
          </a:p>
        </p:txBody>
      </p:sp>
      <p:sp>
        <p:nvSpPr>
          <p:cNvPr id="5" name="TextBox 4">
            <a:extLst>
              <a:ext uri="{FF2B5EF4-FFF2-40B4-BE49-F238E27FC236}">
                <a16:creationId xmlns:a16="http://schemas.microsoft.com/office/drawing/2014/main" id="{93165715-8BDC-D889-2F74-F1410EC669C8}"/>
              </a:ext>
            </a:extLst>
          </p:cNvPr>
          <p:cNvSpPr txBox="1"/>
          <p:nvPr/>
        </p:nvSpPr>
        <p:spPr>
          <a:xfrm>
            <a:off x="646111" y="1478844"/>
            <a:ext cx="10123489" cy="1477328"/>
          </a:xfrm>
          <a:prstGeom prst="rect">
            <a:avLst/>
          </a:prstGeom>
          <a:noFill/>
        </p:spPr>
        <p:txBody>
          <a:bodyPr wrap="square" rtlCol="0">
            <a:spAutoFit/>
          </a:bodyPr>
          <a:lstStyle/>
          <a:p>
            <a:pPr algn="just">
              <a:buFont typeface="+mj-lt"/>
              <a:buAutoNum type="arabicPeriod"/>
            </a:pPr>
            <a:r>
              <a:rPr lang="en-US" b="1" i="0" dirty="0">
                <a:solidFill>
                  <a:srgbClr val="D1D5DB"/>
                </a:solidFill>
                <a:effectLst/>
                <a:latin typeface="Arial" panose="020B0604020202020204" pitchFamily="34" charset="0"/>
                <a:cs typeface="Arial" panose="020B0604020202020204" pitchFamily="34" charset="0"/>
              </a:rPr>
              <a:t>Image Data:</a:t>
            </a:r>
            <a:r>
              <a:rPr lang="en-US" b="0" i="0" dirty="0">
                <a:solidFill>
                  <a:srgbClr val="D1D5DB"/>
                </a:solidFill>
                <a:effectLst/>
                <a:latin typeface="Arial" panose="020B0604020202020204" pitchFamily="34" charset="0"/>
                <a:cs typeface="Arial" panose="020B0604020202020204" pitchFamily="34" charset="0"/>
              </a:rPr>
              <a:t> High-resolution image data of individuals' faces in various environments, including low-light conditions, noisy settings, and with image quality variations.</a:t>
            </a:r>
          </a:p>
          <a:p>
            <a:pPr algn="just">
              <a:buFont typeface="+mj-lt"/>
              <a:buAutoNum type="arabicPeriod"/>
            </a:pPr>
            <a:r>
              <a:rPr lang="en-US" b="1" i="0" dirty="0">
                <a:solidFill>
                  <a:srgbClr val="D1D5DB"/>
                </a:solidFill>
                <a:effectLst/>
                <a:latin typeface="Arial" panose="020B0604020202020204" pitchFamily="34" charset="0"/>
                <a:cs typeface="Arial" panose="020B0604020202020204" pitchFamily="34" charset="0"/>
              </a:rPr>
              <a:t>Emotion Labels:</a:t>
            </a:r>
            <a:r>
              <a:rPr lang="en-US" b="0" i="0" dirty="0">
                <a:solidFill>
                  <a:srgbClr val="D1D5DB"/>
                </a:solidFill>
                <a:effectLst/>
                <a:latin typeface="Arial" panose="020B0604020202020204" pitchFamily="34" charset="0"/>
                <a:cs typeface="Arial" panose="020B0604020202020204" pitchFamily="34" charset="0"/>
              </a:rPr>
              <a:t> Accurate emotion labels corresponding to each image, indicating the individual's emotional state</a:t>
            </a:r>
            <a:r>
              <a:rPr lang="en-US" b="0" i="0" dirty="0">
                <a:solidFill>
                  <a:srgbClr val="D1D5DB"/>
                </a:solidFill>
                <a:effectLst/>
                <a:latin typeface="Söhne"/>
              </a:rPr>
              <a:t>.</a:t>
            </a:r>
          </a:p>
          <a:p>
            <a:endParaRPr lang="en-US" dirty="0"/>
          </a:p>
        </p:txBody>
      </p:sp>
      <p:pic>
        <p:nvPicPr>
          <p:cNvPr id="8" name="Picture 7" descr="A collage of images of people's faces&#10;&#10;Description automatically generated">
            <a:extLst>
              <a:ext uri="{FF2B5EF4-FFF2-40B4-BE49-F238E27FC236}">
                <a16:creationId xmlns:a16="http://schemas.microsoft.com/office/drawing/2014/main" id="{A4D4D489-3C90-3E33-867E-5A17E9935DC0}"/>
              </a:ext>
            </a:extLst>
          </p:cNvPr>
          <p:cNvPicPr>
            <a:picLocks noChangeAspect="1"/>
          </p:cNvPicPr>
          <p:nvPr/>
        </p:nvPicPr>
        <p:blipFill>
          <a:blip r:embed="rId2"/>
          <a:stretch>
            <a:fillRect/>
          </a:stretch>
        </p:blipFill>
        <p:spPr>
          <a:xfrm>
            <a:off x="458522" y="2964781"/>
            <a:ext cx="5249333" cy="3229106"/>
          </a:xfrm>
          <a:prstGeom prst="rect">
            <a:avLst/>
          </a:prstGeom>
        </p:spPr>
      </p:pic>
      <p:pic>
        <p:nvPicPr>
          <p:cNvPr id="12" name="Picture 11">
            <a:extLst>
              <a:ext uri="{FF2B5EF4-FFF2-40B4-BE49-F238E27FC236}">
                <a16:creationId xmlns:a16="http://schemas.microsoft.com/office/drawing/2014/main" id="{F19CB981-A6DA-D010-C57F-DED4706A3AEF}"/>
              </a:ext>
            </a:extLst>
          </p:cNvPr>
          <p:cNvPicPr>
            <a:picLocks noChangeAspect="1"/>
          </p:cNvPicPr>
          <p:nvPr/>
        </p:nvPicPr>
        <p:blipFill>
          <a:blip r:embed="rId3"/>
          <a:stretch>
            <a:fillRect/>
          </a:stretch>
        </p:blipFill>
        <p:spPr>
          <a:xfrm>
            <a:off x="6822453" y="2879374"/>
            <a:ext cx="851513" cy="911579"/>
          </a:xfrm>
          <a:prstGeom prst="rect">
            <a:avLst/>
          </a:prstGeom>
        </p:spPr>
      </p:pic>
      <p:sp>
        <p:nvSpPr>
          <p:cNvPr id="13" name="TextBox 12">
            <a:extLst>
              <a:ext uri="{FF2B5EF4-FFF2-40B4-BE49-F238E27FC236}">
                <a16:creationId xmlns:a16="http://schemas.microsoft.com/office/drawing/2014/main" id="{772093D3-9545-797E-F508-1E59C89651AF}"/>
              </a:ext>
            </a:extLst>
          </p:cNvPr>
          <p:cNvSpPr txBox="1"/>
          <p:nvPr/>
        </p:nvSpPr>
        <p:spPr>
          <a:xfrm>
            <a:off x="6900196" y="3757087"/>
            <a:ext cx="800219"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Anger</a:t>
            </a:r>
          </a:p>
        </p:txBody>
      </p:sp>
      <p:pic>
        <p:nvPicPr>
          <p:cNvPr id="17" name="Picture 16">
            <a:extLst>
              <a:ext uri="{FF2B5EF4-FFF2-40B4-BE49-F238E27FC236}">
                <a16:creationId xmlns:a16="http://schemas.microsoft.com/office/drawing/2014/main" id="{B805831E-A308-2C9C-DE64-DADDB427582C}"/>
              </a:ext>
            </a:extLst>
          </p:cNvPr>
          <p:cNvPicPr>
            <a:picLocks noChangeAspect="1"/>
          </p:cNvPicPr>
          <p:nvPr/>
        </p:nvPicPr>
        <p:blipFill>
          <a:blip r:embed="rId4"/>
          <a:stretch>
            <a:fillRect/>
          </a:stretch>
        </p:blipFill>
        <p:spPr>
          <a:xfrm>
            <a:off x="8181084" y="2879373"/>
            <a:ext cx="851514" cy="911579"/>
          </a:xfrm>
          <a:prstGeom prst="rect">
            <a:avLst/>
          </a:prstGeom>
        </p:spPr>
      </p:pic>
      <p:sp>
        <p:nvSpPr>
          <p:cNvPr id="18" name="TextBox 17">
            <a:extLst>
              <a:ext uri="{FF2B5EF4-FFF2-40B4-BE49-F238E27FC236}">
                <a16:creationId xmlns:a16="http://schemas.microsoft.com/office/drawing/2014/main" id="{8CFEAC31-F8C3-65E4-D540-EA0577534A91}"/>
              </a:ext>
            </a:extLst>
          </p:cNvPr>
          <p:cNvSpPr txBox="1"/>
          <p:nvPr/>
        </p:nvSpPr>
        <p:spPr>
          <a:xfrm>
            <a:off x="8181084" y="3757087"/>
            <a:ext cx="851515"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Happy</a:t>
            </a:r>
          </a:p>
        </p:txBody>
      </p:sp>
      <p:pic>
        <p:nvPicPr>
          <p:cNvPr id="20" name="Picture 19">
            <a:extLst>
              <a:ext uri="{FF2B5EF4-FFF2-40B4-BE49-F238E27FC236}">
                <a16:creationId xmlns:a16="http://schemas.microsoft.com/office/drawing/2014/main" id="{6D2831AB-FB78-4789-E4C6-179F3ACC6301}"/>
              </a:ext>
            </a:extLst>
          </p:cNvPr>
          <p:cNvPicPr>
            <a:picLocks noChangeAspect="1"/>
          </p:cNvPicPr>
          <p:nvPr/>
        </p:nvPicPr>
        <p:blipFill>
          <a:blip r:embed="rId5"/>
          <a:stretch>
            <a:fillRect/>
          </a:stretch>
        </p:blipFill>
        <p:spPr>
          <a:xfrm>
            <a:off x="9611407" y="2879373"/>
            <a:ext cx="851515" cy="911579"/>
          </a:xfrm>
          <a:prstGeom prst="rect">
            <a:avLst/>
          </a:prstGeom>
        </p:spPr>
      </p:pic>
      <p:sp>
        <p:nvSpPr>
          <p:cNvPr id="21" name="TextBox 20">
            <a:extLst>
              <a:ext uri="{FF2B5EF4-FFF2-40B4-BE49-F238E27FC236}">
                <a16:creationId xmlns:a16="http://schemas.microsoft.com/office/drawing/2014/main" id="{1B14F940-6F5A-9FC2-C071-464F5891CCE8}"/>
              </a:ext>
            </a:extLst>
          </p:cNvPr>
          <p:cNvSpPr txBox="1"/>
          <p:nvPr/>
        </p:nvSpPr>
        <p:spPr>
          <a:xfrm>
            <a:off x="9558507" y="3757087"/>
            <a:ext cx="957313"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Disgust</a:t>
            </a:r>
          </a:p>
        </p:txBody>
      </p:sp>
      <p:pic>
        <p:nvPicPr>
          <p:cNvPr id="23" name="Picture 22">
            <a:extLst>
              <a:ext uri="{FF2B5EF4-FFF2-40B4-BE49-F238E27FC236}">
                <a16:creationId xmlns:a16="http://schemas.microsoft.com/office/drawing/2014/main" id="{B4F6AAB1-F873-9FD3-7FDF-F9653FEF487A}"/>
              </a:ext>
            </a:extLst>
          </p:cNvPr>
          <p:cNvPicPr>
            <a:picLocks noChangeAspect="1"/>
          </p:cNvPicPr>
          <p:nvPr/>
        </p:nvPicPr>
        <p:blipFill>
          <a:blip r:embed="rId6"/>
          <a:stretch>
            <a:fillRect/>
          </a:stretch>
        </p:blipFill>
        <p:spPr>
          <a:xfrm>
            <a:off x="10881966" y="2895597"/>
            <a:ext cx="851512" cy="849819"/>
          </a:xfrm>
          <a:prstGeom prst="rect">
            <a:avLst/>
          </a:prstGeom>
        </p:spPr>
      </p:pic>
      <p:sp>
        <p:nvSpPr>
          <p:cNvPr id="24" name="TextBox 23">
            <a:extLst>
              <a:ext uri="{FF2B5EF4-FFF2-40B4-BE49-F238E27FC236}">
                <a16:creationId xmlns:a16="http://schemas.microsoft.com/office/drawing/2014/main" id="{C8295E86-B3E8-EE69-6424-35134DAE20DE}"/>
              </a:ext>
            </a:extLst>
          </p:cNvPr>
          <p:cNvSpPr txBox="1"/>
          <p:nvPr/>
        </p:nvSpPr>
        <p:spPr>
          <a:xfrm>
            <a:off x="10970931" y="3743682"/>
            <a:ext cx="673582"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Fear</a:t>
            </a:r>
          </a:p>
        </p:txBody>
      </p:sp>
      <p:pic>
        <p:nvPicPr>
          <p:cNvPr id="26" name="Picture 25">
            <a:extLst>
              <a:ext uri="{FF2B5EF4-FFF2-40B4-BE49-F238E27FC236}">
                <a16:creationId xmlns:a16="http://schemas.microsoft.com/office/drawing/2014/main" id="{31ED744C-5259-B0FF-3139-524131DF6285}"/>
              </a:ext>
            </a:extLst>
          </p:cNvPr>
          <p:cNvPicPr>
            <a:picLocks noChangeAspect="1"/>
          </p:cNvPicPr>
          <p:nvPr/>
        </p:nvPicPr>
        <p:blipFill>
          <a:blip r:embed="rId7"/>
          <a:stretch>
            <a:fillRect/>
          </a:stretch>
        </p:blipFill>
        <p:spPr>
          <a:xfrm>
            <a:off x="7469028" y="4509125"/>
            <a:ext cx="789888" cy="836414"/>
          </a:xfrm>
          <a:prstGeom prst="rect">
            <a:avLst/>
          </a:prstGeom>
        </p:spPr>
      </p:pic>
      <p:sp>
        <p:nvSpPr>
          <p:cNvPr id="27" name="TextBox 26">
            <a:extLst>
              <a:ext uri="{FF2B5EF4-FFF2-40B4-BE49-F238E27FC236}">
                <a16:creationId xmlns:a16="http://schemas.microsoft.com/office/drawing/2014/main" id="{290966B5-B947-B127-2FDD-2F3540B2ECE1}"/>
              </a:ext>
            </a:extLst>
          </p:cNvPr>
          <p:cNvSpPr txBox="1"/>
          <p:nvPr/>
        </p:nvSpPr>
        <p:spPr>
          <a:xfrm>
            <a:off x="7442067" y="5330691"/>
            <a:ext cx="928459"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Neutral</a:t>
            </a:r>
          </a:p>
        </p:txBody>
      </p:sp>
      <p:pic>
        <p:nvPicPr>
          <p:cNvPr id="29" name="Picture 28">
            <a:extLst>
              <a:ext uri="{FF2B5EF4-FFF2-40B4-BE49-F238E27FC236}">
                <a16:creationId xmlns:a16="http://schemas.microsoft.com/office/drawing/2014/main" id="{080267E4-3E81-2DDD-6A2E-C4C6BF9E5B97}"/>
              </a:ext>
            </a:extLst>
          </p:cNvPr>
          <p:cNvPicPr>
            <a:picLocks noChangeAspect="1"/>
          </p:cNvPicPr>
          <p:nvPr/>
        </p:nvPicPr>
        <p:blipFill>
          <a:blip r:embed="rId8"/>
          <a:stretch>
            <a:fillRect/>
          </a:stretch>
        </p:blipFill>
        <p:spPr>
          <a:xfrm>
            <a:off x="8901289" y="4471543"/>
            <a:ext cx="851514" cy="898702"/>
          </a:xfrm>
          <a:prstGeom prst="rect">
            <a:avLst/>
          </a:prstGeom>
        </p:spPr>
      </p:pic>
      <p:sp>
        <p:nvSpPr>
          <p:cNvPr id="30" name="TextBox 29">
            <a:extLst>
              <a:ext uri="{FF2B5EF4-FFF2-40B4-BE49-F238E27FC236}">
                <a16:creationId xmlns:a16="http://schemas.microsoft.com/office/drawing/2014/main" id="{F665D294-BC80-6627-07FC-FAF73C781F7B}"/>
              </a:ext>
            </a:extLst>
          </p:cNvPr>
          <p:cNvSpPr txBox="1"/>
          <p:nvPr/>
        </p:nvSpPr>
        <p:spPr>
          <a:xfrm>
            <a:off x="9032598" y="5330691"/>
            <a:ext cx="615874"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Sad</a:t>
            </a:r>
          </a:p>
        </p:txBody>
      </p:sp>
      <p:pic>
        <p:nvPicPr>
          <p:cNvPr id="32" name="Picture 31">
            <a:extLst>
              <a:ext uri="{FF2B5EF4-FFF2-40B4-BE49-F238E27FC236}">
                <a16:creationId xmlns:a16="http://schemas.microsoft.com/office/drawing/2014/main" id="{0C036C28-CD74-D55B-5225-719C770B723F}"/>
              </a:ext>
            </a:extLst>
          </p:cNvPr>
          <p:cNvPicPr>
            <a:picLocks noChangeAspect="1"/>
          </p:cNvPicPr>
          <p:nvPr/>
        </p:nvPicPr>
        <p:blipFill>
          <a:blip r:embed="rId9"/>
          <a:stretch>
            <a:fillRect/>
          </a:stretch>
        </p:blipFill>
        <p:spPr>
          <a:xfrm>
            <a:off x="10356622" y="4502423"/>
            <a:ext cx="825955" cy="849819"/>
          </a:xfrm>
          <a:prstGeom prst="rect">
            <a:avLst/>
          </a:prstGeom>
        </p:spPr>
      </p:pic>
      <p:sp>
        <p:nvSpPr>
          <p:cNvPr id="33" name="TextBox 32">
            <a:extLst>
              <a:ext uri="{FF2B5EF4-FFF2-40B4-BE49-F238E27FC236}">
                <a16:creationId xmlns:a16="http://schemas.microsoft.com/office/drawing/2014/main" id="{880FB006-2B46-4CEE-CD09-C7C43AF09DCA}"/>
              </a:ext>
            </a:extLst>
          </p:cNvPr>
          <p:cNvSpPr txBox="1"/>
          <p:nvPr/>
        </p:nvSpPr>
        <p:spPr>
          <a:xfrm>
            <a:off x="10247661" y="5303338"/>
            <a:ext cx="1043876"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Surprise</a:t>
            </a:r>
          </a:p>
        </p:txBody>
      </p:sp>
    </p:spTree>
    <p:extLst>
      <p:ext uri="{BB962C8B-B14F-4D97-AF65-F5344CB8AC3E}">
        <p14:creationId xmlns:p14="http://schemas.microsoft.com/office/powerpoint/2010/main" val="3987419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486D9-C437-4DAB-AE78-DECDA3AAACCC}"/>
              </a:ext>
            </a:extLst>
          </p:cNvPr>
          <p:cNvSpPr>
            <a:spLocks noGrp="1"/>
          </p:cNvSpPr>
          <p:nvPr>
            <p:ph type="title"/>
          </p:nvPr>
        </p:nvSpPr>
        <p:spPr/>
        <p:txBody>
          <a:bodyPr/>
          <a:lstStyle/>
          <a:p>
            <a:r>
              <a:rPr lang="en-US" sz="3200" b="1" dirty="0">
                <a:latin typeface="Arial" panose="020B0604020202020204" pitchFamily="34" charset="0"/>
                <a:cs typeface="Arial" panose="020B0604020202020204" pitchFamily="34" charset="0"/>
              </a:rPr>
              <a:t>ETL Tools:</a:t>
            </a:r>
          </a:p>
        </p:txBody>
      </p:sp>
      <p:pic>
        <p:nvPicPr>
          <p:cNvPr id="4" name="Picture 3" descr="A blue text on a white background&#10;&#10;Description automatically generated">
            <a:extLst>
              <a:ext uri="{FF2B5EF4-FFF2-40B4-BE49-F238E27FC236}">
                <a16:creationId xmlns:a16="http://schemas.microsoft.com/office/drawing/2014/main" id="{C74C2F3D-3BE4-B4D3-0C33-1403820CEC28}"/>
              </a:ext>
            </a:extLst>
          </p:cNvPr>
          <p:cNvPicPr>
            <a:picLocks noChangeAspect="1"/>
          </p:cNvPicPr>
          <p:nvPr/>
        </p:nvPicPr>
        <p:blipFill>
          <a:blip r:embed="rId2"/>
          <a:stretch>
            <a:fillRect/>
          </a:stretch>
        </p:blipFill>
        <p:spPr>
          <a:xfrm>
            <a:off x="457176" y="2649591"/>
            <a:ext cx="1013085" cy="444500"/>
          </a:xfrm>
          <a:prstGeom prst="rect">
            <a:avLst/>
          </a:prstGeom>
        </p:spPr>
      </p:pic>
      <p:sp>
        <p:nvSpPr>
          <p:cNvPr id="5" name="TextBox 4">
            <a:extLst>
              <a:ext uri="{FF2B5EF4-FFF2-40B4-BE49-F238E27FC236}">
                <a16:creationId xmlns:a16="http://schemas.microsoft.com/office/drawing/2014/main" id="{53C04D55-5C3E-D1CF-EFB1-A6149DC0C8F7}"/>
              </a:ext>
            </a:extLst>
          </p:cNvPr>
          <p:cNvSpPr txBox="1"/>
          <p:nvPr/>
        </p:nvSpPr>
        <p:spPr>
          <a:xfrm>
            <a:off x="595188" y="3339426"/>
            <a:ext cx="1569433" cy="307777"/>
          </a:xfrm>
          <a:prstGeom prst="rect">
            <a:avLst/>
          </a:prstGeom>
          <a:noFill/>
        </p:spPr>
        <p:txBody>
          <a:bodyPr wrap="square" rtlCol="0">
            <a:spAutoFit/>
          </a:bodyPr>
          <a:lstStyle/>
          <a:p>
            <a:r>
              <a:rPr lang="en-US" sz="1400" dirty="0"/>
              <a:t>Data sources</a:t>
            </a:r>
          </a:p>
        </p:txBody>
      </p:sp>
      <p:sp>
        <p:nvSpPr>
          <p:cNvPr id="7" name="Right Arrow 6">
            <a:extLst>
              <a:ext uri="{FF2B5EF4-FFF2-40B4-BE49-F238E27FC236}">
                <a16:creationId xmlns:a16="http://schemas.microsoft.com/office/drawing/2014/main" id="{41E38920-F7BC-F474-6E31-A4E50FE321E4}"/>
              </a:ext>
            </a:extLst>
          </p:cNvPr>
          <p:cNvSpPr/>
          <p:nvPr/>
        </p:nvSpPr>
        <p:spPr>
          <a:xfrm>
            <a:off x="2413672" y="2665819"/>
            <a:ext cx="563737" cy="44450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pic>
        <p:nvPicPr>
          <p:cNvPr id="9" name="Picture 8" descr="A logo with a black background&#10;&#10;Description automatically generated">
            <a:extLst>
              <a:ext uri="{FF2B5EF4-FFF2-40B4-BE49-F238E27FC236}">
                <a16:creationId xmlns:a16="http://schemas.microsoft.com/office/drawing/2014/main" id="{BE8A061B-26F8-629C-B27B-D73D96B65702}"/>
              </a:ext>
            </a:extLst>
          </p:cNvPr>
          <p:cNvPicPr>
            <a:picLocks noChangeAspect="1"/>
          </p:cNvPicPr>
          <p:nvPr/>
        </p:nvPicPr>
        <p:blipFill>
          <a:blip r:embed="rId3"/>
          <a:stretch>
            <a:fillRect/>
          </a:stretch>
        </p:blipFill>
        <p:spPr>
          <a:xfrm>
            <a:off x="3697204" y="2531894"/>
            <a:ext cx="548914" cy="654756"/>
          </a:xfrm>
          <a:prstGeom prst="rect">
            <a:avLst/>
          </a:prstGeom>
        </p:spPr>
      </p:pic>
      <p:pic>
        <p:nvPicPr>
          <p:cNvPr id="11" name="Picture 10" descr="A green and grey logo&#10;&#10;Description automatically generated">
            <a:extLst>
              <a:ext uri="{FF2B5EF4-FFF2-40B4-BE49-F238E27FC236}">
                <a16:creationId xmlns:a16="http://schemas.microsoft.com/office/drawing/2014/main" id="{43237AFC-B5F6-CD8B-12A3-24B76D74E02C}"/>
              </a:ext>
            </a:extLst>
          </p:cNvPr>
          <p:cNvPicPr>
            <a:picLocks noChangeAspect="1"/>
          </p:cNvPicPr>
          <p:nvPr/>
        </p:nvPicPr>
        <p:blipFill>
          <a:blip r:embed="rId4"/>
          <a:stretch>
            <a:fillRect/>
          </a:stretch>
        </p:blipFill>
        <p:spPr>
          <a:xfrm>
            <a:off x="1585965" y="2665819"/>
            <a:ext cx="722490" cy="412044"/>
          </a:xfrm>
          <a:prstGeom prst="rect">
            <a:avLst/>
          </a:prstGeom>
        </p:spPr>
      </p:pic>
      <p:pic>
        <p:nvPicPr>
          <p:cNvPr id="13" name="Picture 12" descr="A logo of a python&#10;&#10;Description automatically generated">
            <a:extLst>
              <a:ext uri="{FF2B5EF4-FFF2-40B4-BE49-F238E27FC236}">
                <a16:creationId xmlns:a16="http://schemas.microsoft.com/office/drawing/2014/main" id="{2A483624-E4E6-836B-F415-1512E84CC160}"/>
              </a:ext>
            </a:extLst>
          </p:cNvPr>
          <p:cNvPicPr>
            <a:picLocks noChangeAspect="1"/>
          </p:cNvPicPr>
          <p:nvPr/>
        </p:nvPicPr>
        <p:blipFill>
          <a:blip r:embed="rId5">
            <a:biLevel thresh="50000"/>
            <a:extLst>
              <a:ext uri="{BEBA8EAE-BF5A-486C-A8C5-ECC9F3942E4B}">
                <a14:imgProps xmlns:a14="http://schemas.microsoft.com/office/drawing/2010/main">
                  <a14:imgLayer r:embed="rId6">
                    <a14:imgEffect>
                      <a14:colorTemperature colorTemp="4700"/>
                    </a14:imgEffect>
                    <a14:imgEffect>
                      <a14:saturation sat="200000"/>
                    </a14:imgEffect>
                  </a14:imgLayer>
                </a14:imgProps>
              </a:ext>
            </a:extLst>
          </a:blip>
          <a:stretch>
            <a:fillRect/>
          </a:stretch>
        </p:blipFill>
        <p:spPr>
          <a:xfrm>
            <a:off x="2557599" y="2476730"/>
            <a:ext cx="1388534" cy="790222"/>
          </a:xfrm>
          <a:prstGeom prst="rect">
            <a:avLst/>
          </a:prstGeom>
        </p:spPr>
      </p:pic>
      <p:pic>
        <p:nvPicPr>
          <p:cNvPr id="15" name="Picture 14" descr="A logo with text and circles&#10;&#10;Description automatically generated with medium confidence">
            <a:extLst>
              <a:ext uri="{FF2B5EF4-FFF2-40B4-BE49-F238E27FC236}">
                <a16:creationId xmlns:a16="http://schemas.microsoft.com/office/drawing/2014/main" id="{335587B3-1034-020D-D3D7-1C0489554BA8}"/>
              </a:ext>
            </a:extLst>
          </p:cNvPr>
          <p:cNvPicPr>
            <a:picLocks noChangeAspect="1"/>
          </p:cNvPicPr>
          <p:nvPr/>
        </p:nvPicPr>
        <p:blipFill rotWithShape="1">
          <a:blip r:embed="rId7"/>
          <a:srcRect l="35211" r="33884"/>
          <a:stretch/>
        </p:blipFill>
        <p:spPr>
          <a:xfrm>
            <a:off x="5038678" y="2459077"/>
            <a:ext cx="936977" cy="703518"/>
          </a:xfrm>
          <a:prstGeom prst="rect">
            <a:avLst/>
          </a:prstGeom>
        </p:spPr>
      </p:pic>
      <p:pic>
        <p:nvPicPr>
          <p:cNvPr id="17" name="Picture 16" descr="A close up of a logo&#10;&#10;Description automatically generated">
            <a:extLst>
              <a:ext uri="{FF2B5EF4-FFF2-40B4-BE49-F238E27FC236}">
                <a16:creationId xmlns:a16="http://schemas.microsoft.com/office/drawing/2014/main" id="{C3D43DA3-A8EC-4399-9FC4-9B648D7472E5}"/>
              </a:ext>
            </a:extLst>
          </p:cNvPr>
          <p:cNvPicPr>
            <a:picLocks noChangeAspect="1"/>
          </p:cNvPicPr>
          <p:nvPr/>
        </p:nvPicPr>
        <p:blipFill>
          <a:blip r:embed="rId8"/>
          <a:stretch>
            <a:fillRect/>
          </a:stretch>
        </p:blipFill>
        <p:spPr>
          <a:xfrm>
            <a:off x="6208135" y="2763144"/>
            <a:ext cx="1119011" cy="399451"/>
          </a:xfrm>
          <a:prstGeom prst="rect">
            <a:avLst/>
          </a:prstGeom>
        </p:spPr>
      </p:pic>
      <p:pic>
        <p:nvPicPr>
          <p:cNvPr id="19" name="Picture 18" descr="A logo with a red circle and black text&#10;&#10;Description automatically generated">
            <a:extLst>
              <a:ext uri="{FF2B5EF4-FFF2-40B4-BE49-F238E27FC236}">
                <a16:creationId xmlns:a16="http://schemas.microsoft.com/office/drawing/2014/main" id="{A3DBDC18-90DC-4CB4-9DFF-21A3A3C3E9E7}"/>
              </a:ext>
            </a:extLst>
          </p:cNvPr>
          <p:cNvPicPr>
            <a:picLocks noChangeAspect="1"/>
          </p:cNvPicPr>
          <p:nvPr/>
        </p:nvPicPr>
        <p:blipFill>
          <a:blip r:embed="rId9"/>
          <a:stretch>
            <a:fillRect/>
          </a:stretch>
        </p:blipFill>
        <p:spPr>
          <a:xfrm>
            <a:off x="6195911" y="2235834"/>
            <a:ext cx="711200" cy="443798"/>
          </a:xfrm>
          <a:prstGeom prst="rect">
            <a:avLst/>
          </a:prstGeom>
        </p:spPr>
      </p:pic>
      <p:pic>
        <p:nvPicPr>
          <p:cNvPr id="21" name="Picture 20" descr="A screenshot of a computer&#10;&#10;Description automatically generated">
            <a:extLst>
              <a:ext uri="{FF2B5EF4-FFF2-40B4-BE49-F238E27FC236}">
                <a16:creationId xmlns:a16="http://schemas.microsoft.com/office/drawing/2014/main" id="{06EADC3E-CD39-317B-981E-52FA67199101}"/>
              </a:ext>
            </a:extLst>
          </p:cNvPr>
          <p:cNvPicPr>
            <a:picLocks noChangeAspect="1"/>
          </p:cNvPicPr>
          <p:nvPr/>
        </p:nvPicPr>
        <p:blipFill>
          <a:blip r:embed="rId10"/>
          <a:stretch>
            <a:fillRect/>
          </a:stretch>
        </p:blipFill>
        <p:spPr>
          <a:xfrm>
            <a:off x="9737199" y="2427113"/>
            <a:ext cx="1808689" cy="827582"/>
          </a:xfrm>
          <a:prstGeom prst="rect">
            <a:avLst/>
          </a:prstGeom>
        </p:spPr>
      </p:pic>
      <p:sp>
        <p:nvSpPr>
          <p:cNvPr id="22" name="TextBox 21">
            <a:extLst>
              <a:ext uri="{FF2B5EF4-FFF2-40B4-BE49-F238E27FC236}">
                <a16:creationId xmlns:a16="http://schemas.microsoft.com/office/drawing/2014/main" id="{DD5A4B9F-BCAF-D2BA-2458-229F3201A710}"/>
              </a:ext>
            </a:extLst>
          </p:cNvPr>
          <p:cNvSpPr txBox="1"/>
          <p:nvPr/>
        </p:nvSpPr>
        <p:spPr>
          <a:xfrm>
            <a:off x="2748354" y="3298664"/>
            <a:ext cx="2142410" cy="523220"/>
          </a:xfrm>
          <a:prstGeom prst="rect">
            <a:avLst/>
          </a:prstGeom>
          <a:noFill/>
        </p:spPr>
        <p:txBody>
          <a:bodyPr wrap="square" rtlCol="0">
            <a:spAutoFit/>
          </a:bodyPr>
          <a:lstStyle/>
          <a:p>
            <a:r>
              <a:rPr lang="en-US" sz="1400" dirty="0"/>
              <a:t>Data Transformation and Preprocessing</a:t>
            </a:r>
          </a:p>
        </p:txBody>
      </p:sp>
      <p:sp>
        <p:nvSpPr>
          <p:cNvPr id="24" name="Right Arrow 23">
            <a:extLst>
              <a:ext uri="{FF2B5EF4-FFF2-40B4-BE49-F238E27FC236}">
                <a16:creationId xmlns:a16="http://schemas.microsoft.com/office/drawing/2014/main" id="{61750E8E-C402-EC45-F53B-2BBC57C6E82C}"/>
              </a:ext>
            </a:extLst>
          </p:cNvPr>
          <p:cNvSpPr/>
          <p:nvPr/>
        </p:nvSpPr>
        <p:spPr>
          <a:xfrm>
            <a:off x="7493785" y="2588586"/>
            <a:ext cx="563737" cy="44450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pic>
        <p:nvPicPr>
          <p:cNvPr id="26" name="Picture 25" descr="A dolphin and text on a white background&#10;&#10;Description automatically generated">
            <a:extLst>
              <a:ext uri="{FF2B5EF4-FFF2-40B4-BE49-F238E27FC236}">
                <a16:creationId xmlns:a16="http://schemas.microsoft.com/office/drawing/2014/main" id="{2699C581-77CD-CD80-E0E8-DF119F507A91}"/>
              </a:ext>
            </a:extLst>
          </p:cNvPr>
          <p:cNvPicPr>
            <a:picLocks noChangeAspect="1"/>
          </p:cNvPicPr>
          <p:nvPr/>
        </p:nvPicPr>
        <p:blipFill>
          <a:blip r:embed="rId11"/>
          <a:stretch>
            <a:fillRect/>
          </a:stretch>
        </p:blipFill>
        <p:spPr>
          <a:xfrm>
            <a:off x="8169309" y="2588586"/>
            <a:ext cx="841746" cy="428472"/>
          </a:xfrm>
          <a:prstGeom prst="rect">
            <a:avLst/>
          </a:prstGeom>
        </p:spPr>
      </p:pic>
      <p:sp>
        <p:nvSpPr>
          <p:cNvPr id="27" name="Right Arrow 26">
            <a:extLst>
              <a:ext uri="{FF2B5EF4-FFF2-40B4-BE49-F238E27FC236}">
                <a16:creationId xmlns:a16="http://schemas.microsoft.com/office/drawing/2014/main" id="{4F6EB1F6-B656-9086-350D-A2AB572A6647}"/>
              </a:ext>
            </a:extLst>
          </p:cNvPr>
          <p:cNvSpPr/>
          <p:nvPr/>
        </p:nvSpPr>
        <p:spPr>
          <a:xfrm>
            <a:off x="9092258" y="2551621"/>
            <a:ext cx="563737" cy="44450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28" name="TextBox 27">
            <a:extLst>
              <a:ext uri="{FF2B5EF4-FFF2-40B4-BE49-F238E27FC236}">
                <a16:creationId xmlns:a16="http://schemas.microsoft.com/office/drawing/2014/main" id="{D4F554E9-25FF-0A4C-FC21-AB42254BAB2E}"/>
              </a:ext>
            </a:extLst>
          </p:cNvPr>
          <p:cNvSpPr txBox="1"/>
          <p:nvPr/>
        </p:nvSpPr>
        <p:spPr>
          <a:xfrm>
            <a:off x="7721600" y="3277871"/>
            <a:ext cx="1358064" cy="307777"/>
          </a:xfrm>
          <a:prstGeom prst="rect">
            <a:avLst/>
          </a:prstGeom>
          <a:noFill/>
        </p:spPr>
        <p:txBody>
          <a:bodyPr wrap="none" rtlCol="0">
            <a:spAutoFit/>
          </a:bodyPr>
          <a:lstStyle/>
          <a:p>
            <a:r>
              <a:rPr lang="en-US" sz="1400" dirty="0"/>
              <a:t>Data Storage</a:t>
            </a:r>
          </a:p>
        </p:txBody>
      </p:sp>
      <p:sp>
        <p:nvSpPr>
          <p:cNvPr id="29" name="TextBox 28">
            <a:extLst>
              <a:ext uri="{FF2B5EF4-FFF2-40B4-BE49-F238E27FC236}">
                <a16:creationId xmlns:a16="http://schemas.microsoft.com/office/drawing/2014/main" id="{34AAB2EF-D54A-D7CF-7CD1-D25FCF527A42}"/>
              </a:ext>
            </a:extLst>
          </p:cNvPr>
          <p:cNvSpPr txBox="1"/>
          <p:nvPr/>
        </p:nvSpPr>
        <p:spPr>
          <a:xfrm>
            <a:off x="10302812" y="3375608"/>
            <a:ext cx="630301" cy="307777"/>
          </a:xfrm>
          <a:prstGeom prst="rect">
            <a:avLst/>
          </a:prstGeom>
          <a:noFill/>
        </p:spPr>
        <p:txBody>
          <a:bodyPr wrap="none" rtlCol="0">
            <a:spAutoFit/>
          </a:bodyPr>
          <a:lstStyle/>
          <a:p>
            <a:r>
              <a:rPr lang="en-US" sz="1400" dirty="0"/>
              <a:t>GUI’s</a:t>
            </a:r>
          </a:p>
        </p:txBody>
      </p:sp>
      <p:sp>
        <p:nvSpPr>
          <p:cNvPr id="30" name="Right Arrow 29">
            <a:extLst>
              <a:ext uri="{FF2B5EF4-FFF2-40B4-BE49-F238E27FC236}">
                <a16:creationId xmlns:a16="http://schemas.microsoft.com/office/drawing/2014/main" id="{23BDAD42-AF9D-EF55-257E-36D731732E77}"/>
              </a:ext>
            </a:extLst>
          </p:cNvPr>
          <p:cNvSpPr/>
          <p:nvPr/>
        </p:nvSpPr>
        <p:spPr>
          <a:xfrm>
            <a:off x="4376852" y="2616058"/>
            <a:ext cx="563737" cy="44450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40986AB0-D09D-2231-B1F5-CB7B6E5D4E60}"/>
              </a:ext>
            </a:extLst>
          </p:cNvPr>
          <p:cNvSpPr txBox="1"/>
          <p:nvPr/>
        </p:nvSpPr>
        <p:spPr>
          <a:xfrm>
            <a:off x="5038678" y="3339426"/>
            <a:ext cx="1988045" cy="307777"/>
          </a:xfrm>
          <a:prstGeom prst="rect">
            <a:avLst/>
          </a:prstGeom>
          <a:noFill/>
        </p:spPr>
        <p:txBody>
          <a:bodyPr wrap="none" rtlCol="0">
            <a:spAutoFit/>
          </a:bodyPr>
          <a:lstStyle/>
          <a:p>
            <a:r>
              <a:rPr lang="en-US" sz="1400" dirty="0"/>
              <a:t>Model Development</a:t>
            </a:r>
          </a:p>
        </p:txBody>
      </p:sp>
    </p:spTree>
    <p:extLst>
      <p:ext uri="{BB962C8B-B14F-4D97-AF65-F5344CB8AC3E}">
        <p14:creationId xmlns:p14="http://schemas.microsoft.com/office/powerpoint/2010/main" val="2136820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Google Shape;142;p21">
            <a:extLst>
              <a:ext uri="{FF2B5EF4-FFF2-40B4-BE49-F238E27FC236}">
                <a16:creationId xmlns:a16="http://schemas.microsoft.com/office/drawing/2014/main" id="{9B6F7C38-2756-374C-3B32-3563EA2EF41B}"/>
              </a:ext>
            </a:extLst>
          </p:cNvPr>
          <p:cNvSpPr txBox="1">
            <a:spLocks/>
          </p:cNvSpPr>
          <p:nvPr/>
        </p:nvSpPr>
        <p:spPr>
          <a:xfrm>
            <a:off x="381000" y="883820"/>
            <a:ext cx="8368500" cy="173400"/>
          </a:xfrm>
          <a:prstGeom prst="rect">
            <a:avLst/>
          </a:prstGeom>
          <a:noFill/>
          <a:ln>
            <a:noFill/>
          </a:ln>
        </p:spPr>
        <p:txBody>
          <a:bodyPr spcFirstLastPara="1" vert="horz" wrap="square" lIns="0" tIns="0" rIns="0" bIns="0" rtlCol="0" anchor="ctr" anchorCtr="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solidFill>
                <a:latin typeface="+mj-lt"/>
                <a:ea typeface="+mj-ea"/>
                <a:cs typeface="+mj-cs"/>
              </a:defRPr>
            </a:lvl9pPr>
          </a:lstStyle>
          <a:p>
            <a:pPr marL="0" indent="0" algn="ctr">
              <a:spcBef>
                <a:spcPts val="0"/>
              </a:spcBef>
              <a:spcAft>
                <a:spcPts val="1600"/>
              </a:spcAft>
              <a:buClr>
                <a:srgbClr val="7F7F7F"/>
              </a:buClr>
              <a:buSzPts val="1200"/>
              <a:buFont typeface="Wingdings 3" charset="2"/>
              <a:buNone/>
            </a:pPr>
            <a:endParaRPr lang="en-US" dirty="0"/>
          </a:p>
        </p:txBody>
      </p:sp>
      <p:sp>
        <p:nvSpPr>
          <p:cNvPr id="20" name="Google Shape;143;p21">
            <a:extLst>
              <a:ext uri="{FF2B5EF4-FFF2-40B4-BE49-F238E27FC236}">
                <a16:creationId xmlns:a16="http://schemas.microsoft.com/office/drawing/2014/main" id="{683A7827-D23F-A299-9E8D-9D077D13B61D}"/>
              </a:ext>
            </a:extLst>
          </p:cNvPr>
          <p:cNvSpPr txBox="1">
            <a:spLocks noGrp="1"/>
          </p:cNvSpPr>
          <p:nvPr>
            <p:ph type="title"/>
          </p:nvPr>
        </p:nvSpPr>
        <p:spPr>
          <a:xfrm>
            <a:off x="1706474" y="358937"/>
            <a:ext cx="8368500" cy="495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Clr>
                <a:srgbClr val="7F7F7F"/>
              </a:buClr>
              <a:buSzPts val="3200"/>
              <a:buFont typeface="Roboto"/>
              <a:buNone/>
            </a:pPr>
            <a:r>
              <a:rPr lang="en" sz="3200" dirty="0">
                <a:solidFill>
                  <a:schemeClr val="tx1"/>
                </a:solidFill>
                <a:latin typeface="Arial Black" panose="020B0A04020102020204" pitchFamily="34" charset="0"/>
              </a:rPr>
              <a:t>CRISP-DM methodology</a:t>
            </a:r>
            <a:r>
              <a:rPr lang="en" dirty="0">
                <a:solidFill>
                  <a:schemeClr val="tx1"/>
                </a:solidFill>
                <a:latin typeface="Arial Black" panose="020B0A04020102020204" pitchFamily="34" charset="0"/>
              </a:rPr>
              <a:t>:</a:t>
            </a:r>
            <a:endParaRPr dirty="0">
              <a:solidFill>
                <a:schemeClr val="tx1"/>
              </a:solidFill>
              <a:latin typeface="Arial Black" panose="020B0A04020102020204" pitchFamily="34" charset="0"/>
            </a:endParaRPr>
          </a:p>
        </p:txBody>
      </p:sp>
      <p:sp>
        <p:nvSpPr>
          <p:cNvPr id="21" name="Google Shape;144;p21">
            <a:extLst>
              <a:ext uri="{FF2B5EF4-FFF2-40B4-BE49-F238E27FC236}">
                <a16:creationId xmlns:a16="http://schemas.microsoft.com/office/drawing/2014/main" id="{1A98425D-A6BF-DC62-DE3A-739CC3BCC750}"/>
              </a:ext>
            </a:extLst>
          </p:cNvPr>
          <p:cNvSpPr/>
          <p:nvPr/>
        </p:nvSpPr>
        <p:spPr>
          <a:xfrm>
            <a:off x="5088043" y="3254066"/>
            <a:ext cx="1323900" cy="1323900"/>
          </a:xfrm>
          <a:prstGeom prst="ellipse">
            <a:avLst/>
          </a:prstGeom>
          <a:solidFill>
            <a:srgbClr val="364349"/>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350">
              <a:solidFill>
                <a:schemeClr val="dk1"/>
              </a:solidFill>
              <a:latin typeface="Roboto"/>
              <a:ea typeface="Roboto"/>
              <a:cs typeface="Roboto"/>
              <a:sym typeface="Roboto"/>
            </a:endParaRPr>
          </a:p>
        </p:txBody>
      </p:sp>
      <p:grpSp>
        <p:nvGrpSpPr>
          <p:cNvPr id="22" name="Google Shape;145;p21">
            <a:extLst>
              <a:ext uri="{FF2B5EF4-FFF2-40B4-BE49-F238E27FC236}">
                <a16:creationId xmlns:a16="http://schemas.microsoft.com/office/drawing/2014/main" id="{90E43869-31AD-7E89-B502-F819B2AAC4E2}"/>
              </a:ext>
            </a:extLst>
          </p:cNvPr>
          <p:cNvGrpSpPr/>
          <p:nvPr/>
        </p:nvGrpSpPr>
        <p:grpSpPr>
          <a:xfrm>
            <a:off x="3198254" y="1608079"/>
            <a:ext cx="4909351" cy="5007005"/>
            <a:chOff x="3221982" y="1485392"/>
            <a:chExt cx="2700000" cy="2700000"/>
          </a:xfrm>
        </p:grpSpPr>
        <p:sp>
          <p:nvSpPr>
            <p:cNvPr id="23" name="Google Shape;146;p21">
              <a:extLst>
                <a:ext uri="{FF2B5EF4-FFF2-40B4-BE49-F238E27FC236}">
                  <a16:creationId xmlns:a16="http://schemas.microsoft.com/office/drawing/2014/main" id="{C2DE8D08-A27D-597C-52C7-9F04C1D923AF}"/>
                </a:ext>
              </a:extLst>
            </p:cNvPr>
            <p:cNvSpPr/>
            <p:nvPr/>
          </p:nvSpPr>
          <p:spPr>
            <a:xfrm>
              <a:off x="3221982" y="1485392"/>
              <a:ext cx="2700000" cy="2700000"/>
            </a:xfrm>
            <a:prstGeom prst="blockArc">
              <a:avLst>
                <a:gd name="adj1" fmla="val 12600000"/>
                <a:gd name="adj2" fmla="val 16200000"/>
                <a:gd name="adj3" fmla="val 4512"/>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47;p21">
              <a:extLst>
                <a:ext uri="{FF2B5EF4-FFF2-40B4-BE49-F238E27FC236}">
                  <a16:creationId xmlns:a16="http://schemas.microsoft.com/office/drawing/2014/main" id="{DC3CAD73-B252-94F5-736E-C0B529B2F5DA}"/>
                </a:ext>
              </a:extLst>
            </p:cNvPr>
            <p:cNvSpPr/>
            <p:nvPr/>
          </p:nvSpPr>
          <p:spPr>
            <a:xfrm>
              <a:off x="3221982" y="1485392"/>
              <a:ext cx="2700000" cy="2700000"/>
            </a:xfrm>
            <a:prstGeom prst="blockArc">
              <a:avLst>
                <a:gd name="adj1" fmla="val 9000000"/>
                <a:gd name="adj2" fmla="val 12600000"/>
                <a:gd name="adj3" fmla="val 4512"/>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48;p21">
              <a:extLst>
                <a:ext uri="{FF2B5EF4-FFF2-40B4-BE49-F238E27FC236}">
                  <a16:creationId xmlns:a16="http://schemas.microsoft.com/office/drawing/2014/main" id="{1D1B212A-5E32-6D27-56DF-D7B697424820}"/>
                </a:ext>
              </a:extLst>
            </p:cNvPr>
            <p:cNvSpPr/>
            <p:nvPr/>
          </p:nvSpPr>
          <p:spPr>
            <a:xfrm>
              <a:off x="3221982" y="1485392"/>
              <a:ext cx="2700000" cy="2700000"/>
            </a:xfrm>
            <a:prstGeom prst="blockArc">
              <a:avLst>
                <a:gd name="adj1" fmla="val 5400000"/>
                <a:gd name="adj2" fmla="val 9000000"/>
                <a:gd name="adj3" fmla="val 4512"/>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49;p21">
              <a:extLst>
                <a:ext uri="{FF2B5EF4-FFF2-40B4-BE49-F238E27FC236}">
                  <a16:creationId xmlns:a16="http://schemas.microsoft.com/office/drawing/2014/main" id="{83E7172B-42BB-9CE0-BFE0-3461EFE77C59}"/>
                </a:ext>
              </a:extLst>
            </p:cNvPr>
            <p:cNvSpPr/>
            <p:nvPr/>
          </p:nvSpPr>
          <p:spPr>
            <a:xfrm>
              <a:off x="3221982" y="1485392"/>
              <a:ext cx="2700000" cy="2700000"/>
            </a:xfrm>
            <a:prstGeom prst="blockArc">
              <a:avLst>
                <a:gd name="adj1" fmla="val 1800000"/>
                <a:gd name="adj2" fmla="val 5400000"/>
                <a:gd name="adj3" fmla="val 4512"/>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50;p21">
              <a:extLst>
                <a:ext uri="{FF2B5EF4-FFF2-40B4-BE49-F238E27FC236}">
                  <a16:creationId xmlns:a16="http://schemas.microsoft.com/office/drawing/2014/main" id="{51A49D14-8BEE-00F9-6A3B-4E4142371675}"/>
                </a:ext>
              </a:extLst>
            </p:cNvPr>
            <p:cNvSpPr/>
            <p:nvPr/>
          </p:nvSpPr>
          <p:spPr>
            <a:xfrm>
              <a:off x="3221982" y="1485392"/>
              <a:ext cx="2700000" cy="2700000"/>
            </a:xfrm>
            <a:prstGeom prst="blockArc">
              <a:avLst>
                <a:gd name="adj1" fmla="val 19800000"/>
                <a:gd name="adj2" fmla="val 1800000"/>
                <a:gd name="adj3" fmla="val 4512"/>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51;p21">
              <a:extLst>
                <a:ext uri="{FF2B5EF4-FFF2-40B4-BE49-F238E27FC236}">
                  <a16:creationId xmlns:a16="http://schemas.microsoft.com/office/drawing/2014/main" id="{C94C32A3-7B3E-729C-5438-649FDC81B326}"/>
                </a:ext>
              </a:extLst>
            </p:cNvPr>
            <p:cNvSpPr/>
            <p:nvPr/>
          </p:nvSpPr>
          <p:spPr>
            <a:xfrm>
              <a:off x="3221982" y="1485392"/>
              <a:ext cx="2700000" cy="2700000"/>
            </a:xfrm>
            <a:prstGeom prst="blockArc">
              <a:avLst>
                <a:gd name="adj1" fmla="val 16200000"/>
                <a:gd name="adj2" fmla="val 19800000"/>
                <a:gd name="adj3" fmla="val 4512"/>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52;p21">
            <a:extLst>
              <a:ext uri="{FF2B5EF4-FFF2-40B4-BE49-F238E27FC236}">
                <a16:creationId xmlns:a16="http://schemas.microsoft.com/office/drawing/2014/main" id="{65515194-FA47-0549-0623-D297F2A4F23E}"/>
              </a:ext>
            </a:extLst>
          </p:cNvPr>
          <p:cNvSpPr txBox="1"/>
          <p:nvPr/>
        </p:nvSpPr>
        <p:spPr>
          <a:xfrm>
            <a:off x="4148324" y="2251219"/>
            <a:ext cx="1742400" cy="1722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rgbClr val="5B5B5B"/>
              </a:buClr>
              <a:buSzPts val="1200"/>
              <a:buFont typeface="Noto Sans Symbols"/>
              <a:buNone/>
            </a:pPr>
            <a:endParaRPr sz="900" dirty="0">
              <a:solidFill>
                <a:srgbClr val="5B5B5B"/>
              </a:solidFill>
              <a:latin typeface="Roboto"/>
              <a:ea typeface="Roboto"/>
              <a:cs typeface="Roboto"/>
              <a:sym typeface="Roboto"/>
            </a:endParaRPr>
          </a:p>
        </p:txBody>
      </p:sp>
      <p:sp>
        <p:nvSpPr>
          <p:cNvPr id="30" name="Google Shape;153;p21">
            <a:extLst>
              <a:ext uri="{FF2B5EF4-FFF2-40B4-BE49-F238E27FC236}">
                <a16:creationId xmlns:a16="http://schemas.microsoft.com/office/drawing/2014/main" id="{BEEAC1F1-46D7-A017-0525-0E938CFC91B6}"/>
              </a:ext>
            </a:extLst>
          </p:cNvPr>
          <p:cNvSpPr txBox="1"/>
          <p:nvPr/>
        </p:nvSpPr>
        <p:spPr>
          <a:xfrm>
            <a:off x="6906701" y="5297741"/>
            <a:ext cx="1752300" cy="172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5B5B5B"/>
              </a:buClr>
              <a:buSzPts val="1200"/>
              <a:buFont typeface="Noto Sans Symbols"/>
              <a:buNone/>
            </a:pPr>
            <a:endParaRPr sz="900" dirty="0">
              <a:solidFill>
                <a:srgbClr val="5B5B5B"/>
              </a:solidFill>
              <a:latin typeface="Roboto"/>
              <a:ea typeface="Roboto"/>
              <a:cs typeface="Roboto"/>
              <a:sym typeface="Roboto"/>
            </a:endParaRPr>
          </a:p>
        </p:txBody>
      </p:sp>
      <p:sp>
        <p:nvSpPr>
          <p:cNvPr id="31" name="Google Shape;154;p21">
            <a:extLst>
              <a:ext uri="{FF2B5EF4-FFF2-40B4-BE49-F238E27FC236}">
                <a16:creationId xmlns:a16="http://schemas.microsoft.com/office/drawing/2014/main" id="{AB2507DE-C0EC-274A-D9D2-91BD12CB9344}"/>
              </a:ext>
            </a:extLst>
          </p:cNvPr>
          <p:cNvSpPr txBox="1"/>
          <p:nvPr/>
        </p:nvSpPr>
        <p:spPr>
          <a:xfrm>
            <a:off x="7080398" y="4111582"/>
            <a:ext cx="1757400" cy="172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5B5B5B"/>
              </a:buClr>
              <a:buSzPts val="1200"/>
              <a:buFont typeface="Noto Sans Symbols"/>
              <a:buNone/>
            </a:pPr>
            <a:endParaRPr sz="900" dirty="0">
              <a:solidFill>
                <a:srgbClr val="5B5B5B"/>
              </a:solidFill>
              <a:latin typeface="Roboto"/>
              <a:ea typeface="Roboto"/>
              <a:cs typeface="Roboto"/>
              <a:sym typeface="Roboto"/>
            </a:endParaRPr>
          </a:p>
        </p:txBody>
      </p:sp>
      <p:sp>
        <p:nvSpPr>
          <p:cNvPr id="33" name="Google Shape;156;p21">
            <a:extLst>
              <a:ext uri="{FF2B5EF4-FFF2-40B4-BE49-F238E27FC236}">
                <a16:creationId xmlns:a16="http://schemas.microsoft.com/office/drawing/2014/main" id="{508FD850-6D08-062F-4FCC-EB7D6567D90F}"/>
              </a:ext>
            </a:extLst>
          </p:cNvPr>
          <p:cNvSpPr txBox="1"/>
          <p:nvPr/>
        </p:nvSpPr>
        <p:spPr>
          <a:xfrm>
            <a:off x="1157312" y="3499023"/>
            <a:ext cx="1742400" cy="1722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rgbClr val="5B5B5B"/>
              </a:buClr>
              <a:buSzPts val="1200"/>
              <a:buFont typeface="Noto Sans Symbols"/>
              <a:buNone/>
            </a:pPr>
            <a:endParaRPr sz="900" dirty="0">
              <a:solidFill>
                <a:srgbClr val="5B5B5B"/>
              </a:solidFill>
              <a:latin typeface="Roboto"/>
              <a:ea typeface="Roboto"/>
              <a:cs typeface="Roboto"/>
              <a:sym typeface="Roboto"/>
            </a:endParaRPr>
          </a:p>
        </p:txBody>
      </p:sp>
      <p:sp>
        <p:nvSpPr>
          <p:cNvPr id="34" name="Google Shape;157;p21">
            <a:extLst>
              <a:ext uri="{FF2B5EF4-FFF2-40B4-BE49-F238E27FC236}">
                <a16:creationId xmlns:a16="http://schemas.microsoft.com/office/drawing/2014/main" id="{0D6C3407-2122-E590-B7C2-5C503E317C99}"/>
              </a:ext>
            </a:extLst>
          </p:cNvPr>
          <p:cNvSpPr txBox="1"/>
          <p:nvPr/>
        </p:nvSpPr>
        <p:spPr>
          <a:xfrm>
            <a:off x="1157312" y="2268561"/>
            <a:ext cx="1742400" cy="1722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Clr>
                <a:srgbClr val="5B5B5B"/>
              </a:buClr>
              <a:buSzPts val="1200"/>
              <a:buFont typeface="Noto Sans Symbols"/>
              <a:buNone/>
            </a:pPr>
            <a:endParaRPr sz="900" dirty="0">
              <a:solidFill>
                <a:srgbClr val="5B5B5B"/>
              </a:solidFill>
              <a:latin typeface="Roboto"/>
              <a:ea typeface="Roboto"/>
              <a:cs typeface="Roboto"/>
              <a:sym typeface="Roboto"/>
            </a:endParaRPr>
          </a:p>
        </p:txBody>
      </p:sp>
      <p:sp>
        <p:nvSpPr>
          <p:cNvPr id="35" name="Google Shape;158;p21">
            <a:extLst>
              <a:ext uri="{FF2B5EF4-FFF2-40B4-BE49-F238E27FC236}">
                <a16:creationId xmlns:a16="http://schemas.microsoft.com/office/drawing/2014/main" id="{568FEBAE-6CCB-976C-2C16-2149BCEED508}"/>
              </a:ext>
            </a:extLst>
          </p:cNvPr>
          <p:cNvSpPr/>
          <p:nvPr/>
        </p:nvSpPr>
        <p:spPr>
          <a:xfrm>
            <a:off x="6301277" y="1429016"/>
            <a:ext cx="1270375" cy="1210079"/>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1"/>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400" b="1" i="0" dirty="0">
                <a:effectLst/>
                <a:latin typeface="Söhne"/>
              </a:rPr>
              <a:t>Data Collection and Understand-</a:t>
            </a:r>
            <a:r>
              <a:rPr lang="en-US" sz="1400" b="1" i="0" dirty="0" err="1">
                <a:effectLst/>
                <a:latin typeface="Söhne"/>
              </a:rPr>
              <a:t>ing</a:t>
            </a:r>
            <a:endParaRPr lang="en-US" sz="1400" dirty="0">
              <a:solidFill>
                <a:schemeClr val="lt1"/>
              </a:solidFill>
              <a:latin typeface="Roboto"/>
              <a:ea typeface="Roboto"/>
              <a:cs typeface="Roboto"/>
              <a:sym typeface="Roboto"/>
            </a:endParaRPr>
          </a:p>
        </p:txBody>
      </p:sp>
      <p:sp>
        <p:nvSpPr>
          <p:cNvPr id="36" name="Google Shape;159;p21">
            <a:extLst>
              <a:ext uri="{FF2B5EF4-FFF2-40B4-BE49-F238E27FC236}">
                <a16:creationId xmlns:a16="http://schemas.microsoft.com/office/drawing/2014/main" id="{2A13473D-0C16-A7D0-B137-4B14AD99AFFC}"/>
              </a:ext>
            </a:extLst>
          </p:cNvPr>
          <p:cNvSpPr/>
          <p:nvPr/>
        </p:nvSpPr>
        <p:spPr>
          <a:xfrm>
            <a:off x="7289910" y="2931763"/>
            <a:ext cx="1287701" cy="1210079"/>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2"/>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200" b="1" i="0" dirty="0">
                <a:effectLst/>
                <a:latin typeface="Söhne"/>
              </a:rPr>
              <a:t>Data Preprocessing and Feature Extraction</a:t>
            </a:r>
            <a:endParaRPr sz="1200" dirty="0">
              <a:solidFill>
                <a:schemeClr val="lt1"/>
              </a:solidFill>
              <a:latin typeface="Roboto"/>
              <a:ea typeface="Roboto"/>
              <a:cs typeface="Roboto"/>
              <a:sym typeface="Roboto"/>
            </a:endParaRPr>
          </a:p>
        </p:txBody>
      </p:sp>
      <p:sp>
        <p:nvSpPr>
          <p:cNvPr id="37" name="Google Shape;160;p21">
            <a:extLst>
              <a:ext uri="{FF2B5EF4-FFF2-40B4-BE49-F238E27FC236}">
                <a16:creationId xmlns:a16="http://schemas.microsoft.com/office/drawing/2014/main" id="{46C2C206-A65D-BF55-7EB6-B703C81C0460}"/>
              </a:ext>
            </a:extLst>
          </p:cNvPr>
          <p:cNvSpPr/>
          <p:nvPr/>
        </p:nvSpPr>
        <p:spPr>
          <a:xfrm>
            <a:off x="5434050" y="5598136"/>
            <a:ext cx="1323900" cy="1210079"/>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3"/>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200" b="1" i="0" dirty="0">
                <a:effectLst/>
                <a:latin typeface="Söhne"/>
              </a:rPr>
              <a:t>Machine Learning Model</a:t>
            </a:r>
            <a:endParaRPr sz="1200" dirty="0">
              <a:solidFill>
                <a:schemeClr val="lt1"/>
              </a:solidFill>
              <a:latin typeface="Roboto"/>
              <a:ea typeface="Roboto"/>
              <a:cs typeface="Roboto"/>
              <a:sym typeface="Roboto"/>
            </a:endParaRPr>
          </a:p>
        </p:txBody>
      </p:sp>
      <p:sp>
        <p:nvSpPr>
          <p:cNvPr id="38" name="Google Shape;161;p21">
            <a:extLst>
              <a:ext uri="{FF2B5EF4-FFF2-40B4-BE49-F238E27FC236}">
                <a16:creationId xmlns:a16="http://schemas.microsoft.com/office/drawing/2014/main" id="{2C558ADF-7ADD-8125-34DF-777FFDA86DC3}"/>
              </a:ext>
            </a:extLst>
          </p:cNvPr>
          <p:cNvSpPr/>
          <p:nvPr/>
        </p:nvSpPr>
        <p:spPr>
          <a:xfrm>
            <a:off x="3654202" y="5416308"/>
            <a:ext cx="1323900" cy="1210079"/>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ln/>
        </p:spPr>
        <p:style>
          <a:lnRef idx="2">
            <a:schemeClr val="accent4">
              <a:shade val="15000"/>
            </a:schemeClr>
          </a:lnRef>
          <a:fillRef idx="1">
            <a:schemeClr val="accent4"/>
          </a:fillRef>
          <a:effectRef idx="0">
            <a:schemeClr val="accent4"/>
          </a:effectRef>
          <a:fontRef idx="minor">
            <a:schemeClr val="lt1"/>
          </a:fontRef>
        </p:style>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200" b="1" i="0" dirty="0">
                <a:effectLst/>
                <a:latin typeface="Söhne"/>
              </a:rPr>
              <a:t>Training the Model</a:t>
            </a:r>
            <a:endParaRPr sz="1200" dirty="0">
              <a:solidFill>
                <a:schemeClr val="lt1"/>
              </a:solidFill>
              <a:latin typeface="Roboto"/>
              <a:ea typeface="Roboto"/>
              <a:cs typeface="Roboto"/>
              <a:sym typeface="Roboto"/>
            </a:endParaRPr>
          </a:p>
        </p:txBody>
      </p:sp>
      <p:sp>
        <p:nvSpPr>
          <p:cNvPr id="39" name="Google Shape;162;p21">
            <a:extLst>
              <a:ext uri="{FF2B5EF4-FFF2-40B4-BE49-F238E27FC236}">
                <a16:creationId xmlns:a16="http://schemas.microsoft.com/office/drawing/2014/main" id="{E659F94E-213B-D392-84DA-90BE7C9A26CF}"/>
              </a:ext>
            </a:extLst>
          </p:cNvPr>
          <p:cNvSpPr/>
          <p:nvPr/>
        </p:nvSpPr>
        <p:spPr>
          <a:xfrm>
            <a:off x="2730431" y="3823342"/>
            <a:ext cx="1323900" cy="1323900"/>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5"/>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200" b="1" i="0" dirty="0">
                <a:effectLst/>
                <a:latin typeface="Söhne"/>
              </a:rPr>
              <a:t>Evaluation of Results</a:t>
            </a:r>
            <a:endParaRPr sz="1200" dirty="0">
              <a:solidFill>
                <a:schemeClr val="lt1"/>
              </a:solidFill>
              <a:latin typeface="Roboto"/>
              <a:ea typeface="Roboto"/>
              <a:cs typeface="Roboto"/>
              <a:sym typeface="Roboto"/>
            </a:endParaRPr>
          </a:p>
        </p:txBody>
      </p:sp>
      <p:sp>
        <p:nvSpPr>
          <p:cNvPr id="40" name="Google Shape;163;p21">
            <a:extLst>
              <a:ext uri="{FF2B5EF4-FFF2-40B4-BE49-F238E27FC236}">
                <a16:creationId xmlns:a16="http://schemas.microsoft.com/office/drawing/2014/main" id="{2006EB1B-8D99-D984-1B29-23A7D57CDC77}"/>
              </a:ext>
            </a:extLst>
          </p:cNvPr>
          <p:cNvSpPr/>
          <p:nvPr/>
        </p:nvSpPr>
        <p:spPr>
          <a:xfrm>
            <a:off x="3184843" y="1941754"/>
            <a:ext cx="1270375" cy="1210079"/>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accent6"/>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200" b="1" i="0" dirty="0">
                <a:effectLst/>
                <a:latin typeface="Söhne"/>
              </a:rPr>
              <a:t>Deployment and Compliance</a:t>
            </a:r>
            <a:endParaRPr sz="1200" dirty="0">
              <a:solidFill>
                <a:schemeClr val="lt1"/>
              </a:solidFill>
              <a:latin typeface="Roboto"/>
              <a:ea typeface="Roboto"/>
              <a:cs typeface="Roboto"/>
              <a:sym typeface="Roboto"/>
            </a:endParaRPr>
          </a:p>
        </p:txBody>
      </p:sp>
      <p:sp>
        <p:nvSpPr>
          <p:cNvPr id="41" name="Google Shape;164;p21">
            <a:extLst>
              <a:ext uri="{FF2B5EF4-FFF2-40B4-BE49-F238E27FC236}">
                <a16:creationId xmlns:a16="http://schemas.microsoft.com/office/drawing/2014/main" id="{3FC67657-9E46-D147-87FF-D37A70C3E326}"/>
              </a:ext>
            </a:extLst>
          </p:cNvPr>
          <p:cNvSpPr/>
          <p:nvPr/>
        </p:nvSpPr>
        <p:spPr>
          <a:xfrm>
            <a:off x="5270177" y="3556015"/>
            <a:ext cx="940200" cy="70125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1350" b="1" dirty="0">
                <a:solidFill>
                  <a:schemeClr val="lt1"/>
                </a:solidFill>
                <a:latin typeface="Roboto"/>
                <a:ea typeface="Roboto"/>
                <a:cs typeface="Roboto"/>
                <a:sym typeface="Roboto"/>
              </a:rPr>
              <a:t>Our Plan</a:t>
            </a:r>
            <a:endParaRPr dirty="0"/>
          </a:p>
        </p:txBody>
      </p:sp>
      <p:sp>
        <p:nvSpPr>
          <p:cNvPr id="42" name="Google Shape;159;p21">
            <a:extLst>
              <a:ext uri="{FF2B5EF4-FFF2-40B4-BE49-F238E27FC236}">
                <a16:creationId xmlns:a16="http://schemas.microsoft.com/office/drawing/2014/main" id="{35D87187-02F7-8813-0299-3E174B28EBC7}"/>
              </a:ext>
            </a:extLst>
          </p:cNvPr>
          <p:cNvSpPr/>
          <p:nvPr/>
        </p:nvSpPr>
        <p:spPr>
          <a:xfrm>
            <a:off x="7139000" y="4662086"/>
            <a:ext cx="1287701" cy="1210079"/>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rgbClr val="E2917C"/>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200" b="1" i="0" dirty="0">
                <a:effectLst/>
                <a:latin typeface="Söhne"/>
              </a:rPr>
              <a:t>Data Split</a:t>
            </a:r>
            <a:endParaRPr sz="1200" dirty="0">
              <a:solidFill>
                <a:schemeClr val="lt1"/>
              </a:solidFill>
              <a:latin typeface="Roboto"/>
              <a:ea typeface="Roboto"/>
              <a:cs typeface="Roboto"/>
              <a:sym typeface="Roboto"/>
            </a:endParaRPr>
          </a:p>
        </p:txBody>
      </p:sp>
      <p:sp>
        <p:nvSpPr>
          <p:cNvPr id="6" name="Google Shape;158;p21">
            <a:extLst>
              <a:ext uri="{FF2B5EF4-FFF2-40B4-BE49-F238E27FC236}">
                <a16:creationId xmlns:a16="http://schemas.microsoft.com/office/drawing/2014/main" id="{BA667A47-A71E-8C84-04F1-B6FE9057E470}"/>
              </a:ext>
            </a:extLst>
          </p:cNvPr>
          <p:cNvSpPr/>
          <p:nvPr/>
        </p:nvSpPr>
        <p:spPr>
          <a:xfrm>
            <a:off x="4634989" y="1023624"/>
            <a:ext cx="1270375" cy="1210079"/>
          </a:xfrm>
          <a:custGeom>
            <a:avLst/>
            <a:gdLst/>
            <a:ahLst/>
            <a:cxnLst/>
            <a:rect l="l" t="t" r="r" b="b"/>
            <a:pathLst>
              <a:path w="845939" h="845939" extrusionOk="0">
                <a:moveTo>
                  <a:pt x="0" y="422970"/>
                </a:moveTo>
                <a:cubicBezTo>
                  <a:pt x="0" y="189370"/>
                  <a:pt x="189370" y="0"/>
                  <a:pt x="422970" y="0"/>
                </a:cubicBezTo>
                <a:cubicBezTo>
                  <a:pt x="656570" y="0"/>
                  <a:pt x="845940" y="189370"/>
                  <a:pt x="845940" y="422970"/>
                </a:cubicBezTo>
                <a:cubicBezTo>
                  <a:pt x="845940" y="656570"/>
                  <a:pt x="656570" y="845940"/>
                  <a:pt x="422970" y="845940"/>
                </a:cubicBezTo>
                <a:cubicBezTo>
                  <a:pt x="189370" y="845940"/>
                  <a:pt x="0" y="656570"/>
                  <a:pt x="0" y="422970"/>
                </a:cubicBezTo>
                <a:close/>
              </a:path>
            </a:pathLst>
          </a:custGeom>
          <a:solidFill>
            <a:schemeClr val="bg2">
              <a:lumMod val="60000"/>
              <a:lumOff val="40000"/>
            </a:schemeClr>
          </a:solidFill>
          <a:ln>
            <a:noFill/>
          </a:ln>
        </p:spPr>
        <p:txBody>
          <a:bodyPr spcFirstLastPara="1" wrap="square" lIns="145475" tIns="145475" rIns="145475" bIns="145475" anchor="ctr" anchorCtr="0">
            <a:noAutofit/>
          </a:bodyPr>
          <a:lstStyle/>
          <a:p>
            <a:pPr marL="0" marR="0" lvl="0" indent="0" algn="ctr" rtl="0">
              <a:lnSpc>
                <a:spcPct val="90000"/>
              </a:lnSpc>
              <a:spcBef>
                <a:spcPts val="0"/>
              </a:spcBef>
              <a:spcAft>
                <a:spcPts val="0"/>
              </a:spcAft>
              <a:buNone/>
            </a:pPr>
            <a:r>
              <a:rPr lang="en-US" sz="1400" b="1" dirty="0">
                <a:solidFill>
                  <a:schemeClr val="lt1"/>
                </a:solidFill>
                <a:latin typeface="Söhne"/>
                <a:ea typeface="Roboto"/>
                <a:cs typeface="Roboto"/>
                <a:sym typeface="Roboto"/>
              </a:rPr>
              <a:t>Business Understand-</a:t>
            </a:r>
            <a:r>
              <a:rPr lang="en-US" sz="1400" b="1" dirty="0" err="1">
                <a:solidFill>
                  <a:schemeClr val="lt1"/>
                </a:solidFill>
                <a:latin typeface="Söhne"/>
                <a:ea typeface="Roboto"/>
                <a:cs typeface="Roboto"/>
                <a:sym typeface="Roboto"/>
              </a:rPr>
              <a:t>ing</a:t>
            </a:r>
            <a:endParaRPr lang="en-US" sz="1400" dirty="0">
              <a:solidFill>
                <a:schemeClr val="lt1"/>
              </a:solidFill>
              <a:latin typeface="Roboto"/>
              <a:ea typeface="Roboto"/>
              <a:cs typeface="Roboto"/>
              <a:sym typeface="Roboto"/>
            </a:endParaRPr>
          </a:p>
        </p:txBody>
      </p:sp>
    </p:spTree>
    <p:extLst>
      <p:ext uri="{BB962C8B-B14F-4D97-AF65-F5344CB8AC3E}">
        <p14:creationId xmlns:p14="http://schemas.microsoft.com/office/powerpoint/2010/main" val="55508901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TM78884036_DIGITAL ION DESIGN_SL_V1.pptx" id="{AD58A1CE-E9E9-4C2E-83A0-65FD4522F93A}" vid="{1E9553B9-AA04-4A15-9836-1E06682578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CC30393A-FEC6-4A44-9E4A-6EA49F1F7D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D16958A-754B-4396-9457-FD7A427A37DD}">
  <ds:schemaRefs>
    <ds:schemaRef ds:uri="http://schemas.microsoft.com/sharepoint/v3/contenttype/forms"/>
  </ds:schemaRefs>
</ds:datastoreItem>
</file>

<file path=customXml/itemProps3.xml><?xml version="1.0" encoding="utf-8"?>
<ds:datastoreItem xmlns:ds="http://schemas.openxmlformats.org/officeDocument/2006/customXml" ds:itemID="{048C88F1-1664-415F-AFCE-F6CF45809817}">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Digital design</Template>
  <TotalTime>1548</TotalTime>
  <Words>1091</Words>
  <Application>Microsoft Macintosh PowerPoint</Application>
  <PresentationFormat>Widescreen</PresentationFormat>
  <Paragraphs>128</Paragraphs>
  <Slides>16</Slides>
  <Notes>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16</vt:i4>
      </vt:variant>
    </vt:vector>
  </HeadingPairs>
  <TitlesOfParts>
    <vt:vector size="27" baseType="lpstr">
      <vt:lpstr>Arial</vt:lpstr>
      <vt:lpstr>Arial Black</vt:lpstr>
      <vt:lpstr>Arial Rounded MT Bold</vt:lpstr>
      <vt:lpstr>Calibri</vt:lpstr>
      <vt:lpstr>Century Gothic</vt:lpstr>
      <vt:lpstr>Noto Sans Symbols</vt:lpstr>
      <vt:lpstr>Roboto</vt:lpstr>
      <vt:lpstr>Söhne</vt:lpstr>
      <vt:lpstr>Wingdings 3</vt:lpstr>
      <vt:lpstr>YouTube Sans</vt:lpstr>
      <vt:lpstr>Ion</vt:lpstr>
      <vt:lpstr>Facial Emotion Recognition Using Machine Learning </vt:lpstr>
      <vt:lpstr>PowerPoint Presentation</vt:lpstr>
      <vt:lpstr>PowerPoint Presentation</vt:lpstr>
      <vt:lpstr>PowerPoint Presentation</vt:lpstr>
      <vt:lpstr>PowerPoint Presentation</vt:lpstr>
      <vt:lpstr>Data Processing and Analysis Pipeline:</vt:lpstr>
      <vt:lpstr>Data Required: </vt:lpstr>
      <vt:lpstr>ETL Tools:</vt:lpstr>
      <vt:lpstr>CRISP-DM methodology:</vt:lpstr>
      <vt:lpstr>Business Understanding:</vt:lpstr>
      <vt:lpstr>Data Understanding:</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Emotion Recognition Using Machine Learning</dc:title>
  <dc:creator>Bharath Boyapati</dc:creator>
  <cp:lastModifiedBy>Nannapaneni, Chetana</cp:lastModifiedBy>
  <cp:revision>8</cp:revision>
  <dcterms:created xsi:type="dcterms:W3CDTF">2023-10-15T17:44:09Z</dcterms:created>
  <dcterms:modified xsi:type="dcterms:W3CDTF">2023-10-17T16:49:38Z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